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5" r:id="rId2"/>
    <p:sldId id="330" r:id="rId3"/>
    <p:sldId id="400" r:id="rId4"/>
    <p:sldId id="257" r:id="rId5"/>
    <p:sldId id="258" r:id="rId6"/>
    <p:sldId id="259" r:id="rId7"/>
    <p:sldId id="256" r:id="rId8"/>
    <p:sldId id="263" r:id="rId9"/>
    <p:sldId id="401" r:id="rId10"/>
    <p:sldId id="386" r:id="rId11"/>
    <p:sldId id="377" r:id="rId12"/>
    <p:sldId id="404" r:id="rId13"/>
    <p:sldId id="407" r:id="rId14"/>
    <p:sldId id="409" r:id="rId15"/>
    <p:sldId id="443" r:id="rId16"/>
    <p:sldId id="410" r:id="rId17"/>
    <p:sldId id="430" r:id="rId18"/>
    <p:sldId id="342" r:id="rId19"/>
    <p:sldId id="344" r:id="rId20"/>
    <p:sldId id="347" r:id="rId21"/>
    <p:sldId id="444" r:id="rId22"/>
    <p:sldId id="434" r:id="rId23"/>
    <p:sldId id="436" r:id="rId24"/>
    <p:sldId id="422" r:id="rId25"/>
    <p:sldId id="376" r:id="rId26"/>
    <p:sldId id="426" r:id="rId27"/>
    <p:sldId id="428" r:id="rId28"/>
    <p:sldId id="429" r:id="rId29"/>
    <p:sldId id="424" r:id="rId30"/>
    <p:sldId id="425" r:id="rId31"/>
    <p:sldId id="417" r:id="rId32"/>
    <p:sldId id="304" r:id="rId33"/>
    <p:sldId id="414" r:id="rId34"/>
    <p:sldId id="415" r:id="rId35"/>
    <p:sldId id="311" r:id="rId36"/>
    <p:sldId id="312" r:id="rId37"/>
    <p:sldId id="313" r:id="rId38"/>
    <p:sldId id="441" r:id="rId39"/>
    <p:sldId id="440" r:id="rId40"/>
    <p:sldId id="359" r:id="rId41"/>
    <p:sldId id="381" r:id="rId42"/>
    <p:sldId id="442" r:id="rId43"/>
    <p:sldId id="371" r:id="rId44"/>
    <p:sldId id="421" r:id="rId45"/>
    <p:sldId id="435" r:id="rId46"/>
    <p:sldId id="411" r:id="rId47"/>
    <p:sldId id="437" r:id="rId48"/>
    <p:sldId id="438" r:id="rId49"/>
    <p:sldId id="27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75" d="100"/>
          <a:sy n="75" d="100"/>
        </p:scale>
        <p:origin x="-6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589E26-815E-4C05-A2E0-7D7B148C168B}" type="datetimeFigureOut">
              <a:rPr lang="en-US"/>
              <a:pPr>
                <a:defRPr/>
              </a:pPr>
              <a:t>2/24/2013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3E7258-3677-45C2-946B-443082D4EE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B06E22-A1E2-438D-8D17-F725DD303EBE}"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39E266-781C-49C4-B9B3-72F8E8AF9FB1}" type="slidenum">
              <a:rPr lang="en-US"/>
              <a:pPr fontAlgn="base">
                <a:spcBef>
                  <a:spcPct val="0"/>
                </a:spcBef>
                <a:spcAft>
                  <a:spcPct val="0"/>
                </a:spcAft>
                <a:defRPr/>
              </a:pPr>
              <a:t>10</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lIns="91702" tIns="45849" rIns="91702" bIns="45849"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3C4F2-952A-4A96-9EC7-FB8F7DA771A9}" type="slidenum">
              <a:rPr lang="en-US"/>
              <a:pPr fontAlgn="base">
                <a:spcBef>
                  <a:spcPct val="0"/>
                </a:spcBef>
                <a:spcAft>
                  <a:spcPct val="0"/>
                </a:spcAft>
                <a:defRPr/>
              </a:pPr>
              <a:t>11</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6D00A1-160E-407B-AD2C-F5CFF42A8638}"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E0023F-EC78-46A3-A531-A3C1C827CE44}" type="slidenum">
              <a:rPr lang="en-US"/>
              <a:pPr fontAlgn="base">
                <a:spcBef>
                  <a:spcPct val="0"/>
                </a:spcBef>
                <a:spcAft>
                  <a:spcPct val="0"/>
                </a:spcAft>
                <a:defRPr/>
              </a:pPr>
              <a:t>13</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87424" tIns="43713" rIns="87424" bIns="43713" numCol="1" anchor="t" anchorCtr="0" compatLnSpc="1">
            <a:prstTxWarp prst="textNoShape">
              <a:avLst/>
            </a:prstTxWarp>
          </a:bodyPr>
          <a:lstStyle/>
          <a:p>
            <a:pPr eaLnBrk="1" hangingPunct="1">
              <a:spcBef>
                <a:spcPct val="0"/>
              </a:spcBef>
            </a:pPr>
            <a:r>
              <a:rPr lang="en-US" smtClean="0">
                <a:latin typeface="Palatino Linotype" pitchFamily="18" charset="0"/>
              </a:rPr>
              <a:t>The OR schedules are very dynamic and change rapidly.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398AA-DEFE-4C8B-A0DF-DF36F87D08A5}"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144588" y="687388"/>
            <a:ext cx="4572000" cy="3429000"/>
          </a:xfrm>
          <a:noFill/>
          <a:ln>
            <a:solidFill>
              <a:srgbClr val="000000"/>
            </a:solidFill>
            <a:miter lim="800000"/>
            <a:headEnd/>
            <a:tailEnd/>
          </a:ln>
        </p:spPr>
      </p:sp>
      <p:sp>
        <p:nvSpPr>
          <p:cNvPr id="46082" name="Notes Placeholder 2"/>
          <p:cNvSpPr>
            <a:spLocks noGrp="1"/>
          </p:cNvSpPr>
          <p:nvPr>
            <p:ph type="body" idx="1"/>
          </p:nvPr>
        </p:nvSpPr>
        <p:spPr bwMode="auto">
          <a:xfrm>
            <a:off x="685800" y="4343400"/>
            <a:ext cx="5486400" cy="4113213"/>
          </a:xfrm>
          <a:noFill/>
        </p:spPr>
        <p:txBody>
          <a:bodyPr wrap="square" lIns="91979" tIns="45989" rIns="91979" bIns="45989" numCol="1" anchor="t" anchorCtr="0" compatLnSpc="1">
            <a:prstTxWarp prst="textNoShape">
              <a:avLst/>
            </a:prstTxWarp>
          </a:bodyPr>
          <a:lstStyle/>
          <a:p>
            <a:pPr eaLnBrk="1" hangingPunct="1">
              <a:spcBef>
                <a:spcPct val="0"/>
              </a:spcBef>
            </a:pPr>
            <a:endParaRPr lang="en-US" smtClean="0">
              <a:latin typeface="Times"/>
            </a:endParaRPr>
          </a:p>
        </p:txBody>
      </p:sp>
      <p:sp>
        <p:nvSpPr>
          <p:cNvPr id="460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979" tIns="45989" rIns="91979" bIns="45989" anchor="b"/>
          <a:lstStyle/>
          <a:p>
            <a:pPr algn="r" defTabSz="920750"/>
            <a:fld id="{D08F2568-1E67-496F-BF9B-736CFAFC513D}" type="slidenum">
              <a:rPr lang="en-US" sz="1200">
                <a:latin typeface="Calibri" pitchFamily="34" charset="0"/>
              </a:rPr>
              <a:pPr algn="r" defTabSz="920750"/>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115E3-8E72-4492-85B4-E1A29E76BFF6}"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0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FF31E-1D31-4609-B67D-DA81C93A9126}"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025270-0CFB-4523-8645-C6C36D38254F}" type="slidenum">
              <a:rPr lang="en-US"/>
              <a:pPr fontAlgn="base">
                <a:spcBef>
                  <a:spcPct val="0"/>
                </a:spcBef>
                <a:spcAft>
                  <a:spcPct val="0"/>
                </a:spcAft>
                <a:defRPr/>
              </a:pPr>
              <a:t>18</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F91C3A-B674-49E7-833D-6E6E397F9E46}" type="slidenum">
              <a:rPr lang="en-US"/>
              <a:pPr fontAlgn="base">
                <a:spcBef>
                  <a:spcPct val="0"/>
                </a:spcBef>
                <a:spcAft>
                  <a:spcPct val="0"/>
                </a:spcAft>
                <a:defRPr/>
              </a:pPr>
              <a:t>19</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C53CC-BCFC-4DDB-B95E-E0AEF8D34EBC}"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8F5D9C-4603-4EA6-BD45-2B69FBBBC81A}" type="slidenum">
              <a:rPr lang="en-US"/>
              <a:pPr fontAlgn="base">
                <a:spcBef>
                  <a:spcPct val="0"/>
                </a:spcBef>
                <a:spcAft>
                  <a:spcPct val="0"/>
                </a:spcAft>
                <a:defRPr/>
              </a:pPr>
              <a:t>20</a:t>
            </a:fld>
            <a:endParaRPr lang="en-US"/>
          </a:p>
        </p:txBody>
      </p:sp>
      <p:sp>
        <p:nvSpPr>
          <p:cNvPr id="56322" name="Rectangle 2"/>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6388"/>
          </a:xfrm>
          <a:solidFill>
            <a:srgbClr val="FFFFFF"/>
          </a:solidFill>
          <a:ln>
            <a:solidFill>
              <a:srgbClr val="000000"/>
            </a:solidFill>
            <a:miter lim="800000"/>
            <a:headEnd/>
            <a:tailEnd/>
          </a:ln>
        </p:spPr>
        <p:txBody>
          <a:bodyPr wrap="square" lIns="87424" tIns="43713" rIns="87424" bIns="43713" numCol="1" anchor="t" anchorCtr="0" compatLnSpc="1">
            <a:prstTxWarp prst="textNoShape">
              <a:avLst/>
            </a:prstTxWarp>
          </a:bodyPr>
          <a:lstStyle/>
          <a:p>
            <a:pPr eaLnBrk="1" hangingPunct="1">
              <a:spcBef>
                <a:spcPct val="0"/>
              </a:spcBef>
            </a:pPr>
            <a:r>
              <a:rPr lang="en-US" smtClean="0"/>
              <a:t>Surgeons “negotiate” schedules with the OR nurse over the assessment of reality and schedules.</a:t>
            </a:r>
          </a:p>
          <a:p>
            <a:pPr eaLnBrk="1" hangingPunct="1">
              <a:spcBef>
                <a:spcPct val="0"/>
              </a:spcBef>
            </a:pPr>
            <a:endParaRPr lang="en-US" smtClean="0"/>
          </a:p>
          <a:p>
            <a:pPr eaLnBrk="1" hangingPunct="1">
              <a:spcBef>
                <a:spcPct val="0"/>
              </a:spcBef>
            </a:pPr>
            <a:r>
              <a:rPr lang="en-US" smtClean="0"/>
              <a:t>Joint planning of what case goes when:</a:t>
            </a:r>
          </a:p>
          <a:p>
            <a:pPr eaLnBrk="1" hangingPunct="1">
              <a:spcBef>
                <a:spcPct val="0"/>
              </a:spcBef>
            </a:pPr>
            <a:r>
              <a:rPr lang="en-US" smtClean="0"/>
              <a:t>	The surgeon “staggers” cases</a:t>
            </a:r>
          </a:p>
          <a:p>
            <a:pPr eaLnBrk="1" hangingPunct="1">
              <a:spcBef>
                <a:spcPct val="0"/>
              </a:spcBef>
            </a:pPr>
            <a:endParaRPr lang="en-US" smtClean="0"/>
          </a:p>
          <a:p>
            <a:pPr eaLnBrk="1" hangingPunct="1">
              <a:spcBef>
                <a:spcPct val="0"/>
              </a:spcBef>
            </a:pPr>
            <a:r>
              <a:rPr lang="en-US" smtClean="0"/>
              <a:t>Joint assessment of workload</a:t>
            </a:r>
          </a:p>
          <a:p>
            <a:pPr eaLnBrk="1" hangingPunct="1">
              <a:spcBef>
                <a:spcPct val="0"/>
              </a:spcBef>
            </a:pPr>
            <a:r>
              <a:rPr lang="en-US" smtClean="0"/>
              <a:t>	The anesthesiologist tries to figure out the best way to finish all cases</a:t>
            </a:r>
          </a:p>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46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0CED129-F5DA-40D2-BB1A-1EEF92BDA88B}" type="slidenum">
              <a:rPr lang="en-US" sz="1200">
                <a:latin typeface="+mn-lt"/>
              </a:rPr>
              <a:pPr algn="r">
                <a:defRPr/>
              </a:pPr>
              <a:t>21</a:t>
            </a:fld>
            <a:endParaRPr lang="en-US"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610C7-B644-4F97-BB5C-FE84780675BA}" type="slidenum">
              <a:rPr lang="en-US"/>
              <a:pPr fontAlgn="base">
                <a:spcBef>
                  <a:spcPct val="0"/>
                </a:spcBef>
                <a:spcAft>
                  <a:spcPct val="0"/>
                </a:spcAft>
                <a:defRPr/>
              </a:pPr>
              <a:t>22</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Information hubs are places where key information is available.</a:t>
            </a:r>
          </a:p>
          <a:p>
            <a:pPr eaLnBrk="1" hangingPunct="1">
              <a:spcBef>
                <a:spcPct val="0"/>
              </a:spcBef>
            </a:pPr>
            <a:r>
              <a:rPr lang="en-US" smtClean="0"/>
              <a:t>The charge nurse and the charge anesthesiologist often meet in information hubs. </a:t>
            </a:r>
          </a:p>
          <a:p>
            <a:pPr eaLnBrk="1" hangingPunct="1">
              <a:spcBef>
                <a:spcPct val="0"/>
              </a:spcBef>
            </a:pPr>
            <a:r>
              <a:rPr lang="en-US" smtClean="0"/>
              <a:t> </a:t>
            </a:r>
          </a:p>
          <a:p>
            <a:pPr eaLnBrk="1" hangingPunct="1">
              <a:spcBef>
                <a:spcPct val="0"/>
              </a:spcBef>
            </a:pPr>
            <a:r>
              <a:rPr lang="en-US" b="1" smtClean="0"/>
              <a:t>The schedule board is an information hub if people can find up-to-date information that is useful to them.  </a:t>
            </a:r>
            <a:endParaRPr lang="en-US" smtClean="0"/>
          </a:p>
          <a:p>
            <a:pPr eaLnBrk="1" hangingPunct="1">
              <a:spcBef>
                <a:spcPct val="0"/>
              </a:spcBef>
            </a:pPr>
            <a:endParaRPr lang="en-US" smtClean="0"/>
          </a:p>
          <a:p>
            <a:pPr eaLnBrk="1" hangingPunct="1">
              <a:spcBef>
                <a:spcPct val="0"/>
              </a:spcBef>
            </a:pPr>
            <a:r>
              <a:rPr lang="en-US" smtClean="0"/>
              <a:t>The schedule board usually shows what surgery is scheduled in an operating room, what surgeon will do the surgery, who the anesthesiologist is, who the nurses are for the surgery, what special surgical equipment is needed.   </a:t>
            </a:r>
          </a:p>
          <a:p>
            <a:pPr eaLnBrk="1" hangingPunct="1">
              <a:spcBef>
                <a:spcPct val="0"/>
              </a:spcBef>
            </a:pPr>
            <a:endParaRPr lang="en-US" smtClean="0"/>
          </a:p>
          <a:p>
            <a:pPr eaLnBrk="1" hangingPunct="1">
              <a:spcBef>
                <a:spcPct val="0"/>
              </a:spcBef>
            </a:pPr>
            <a:r>
              <a:rPr lang="en-US" smtClean="0"/>
              <a:t>The schedule board makes all the surgeries for the day visible.</a:t>
            </a:r>
          </a:p>
          <a:p>
            <a:pPr eaLnBrk="1" hangingPunct="1">
              <a:spcBef>
                <a:spcPct val="0"/>
              </a:spcBef>
            </a:pPr>
            <a:r>
              <a:rPr lang="en-US" smtClean="0"/>
              <a:t>It has useful information useful for groups. The the charge nurse looks at nursing assignments, the charge anesthesiologist looks at staffing information for the anesthesia group. </a:t>
            </a:r>
          </a:p>
          <a:p>
            <a:pPr eaLnBrk="1" hangingPunct="1">
              <a:spcBef>
                <a:spcPct val="0"/>
              </a:spcBef>
            </a:pPr>
            <a:r>
              <a:rPr lang="en-US" smtClean="0"/>
              <a:t>For example, if the charge anesthesiologist and charge nurse discuss the schedule change for the emergency car accident patient they both are looking at the same schedule information and can see all the surgeries the surgical suite. </a:t>
            </a:r>
          </a:p>
          <a:p>
            <a:pPr eaLnBrk="1" hangingPunct="1">
              <a:spcBef>
                <a:spcPct val="0"/>
              </a:spcBef>
            </a:pPr>
            <a:endParaRPr lang="en-US" smtClean="0"/>
          </a:p>
          <a:p>
            <a:pPr eaLnBrk="1" hangingPunct="1">
              <a:spcBef>
                <a:spcPct val="0"/>
              </a:spcBef>
            </a:pPr>
            <a:r>
              <a:rPr lang="en-US" b="1" smtClean="0"/>
              <a:t>The control desk where people can find up-to-date information is an information hub. </a:t>
            </a:r>
            <a:r>
              <a:rPr lang="en-US" smtClean="0"/>
              <a:t>The charge nurse is usually stationed at the control desk. The charge anesthesiologist often goes to the schedule board. If the schedule board is close to the control desk, every trip to the schedule board is an opportunity to coordinate with the charge nurse. Otherwise they have fewer opportunities to communicate. </a:t>
            </a:r>
          </a:p>
          <a:p>
            <a:pPr eaLnBrk="1" hangingPunct="1">
              <a:spcBef>
                <a:spcPct val="0"/>
              </a:spcBef>
            </a:pPr>
            <a:endParaRPr lang="en-US" smtClean="0"/>
          </a:p>
          <a:p>
            <a:pPr eaLnBrk="1" hangingPunct="1">
              <a:spcBef>
                <a:spcPct val="0"/>
              </a:spcBef>
            </a:pPr>
            <a:r>
              <a:rPr lang="en-US" smtClean="0"/>
              <a:t>The control desk is information hub for transport teams, equipment requests, and the online schedule. So if a patient or equipment is missing from the operating room, if the patient is in the operating room but not in the online schedule,  the control desk is where those problems are fixed. </a:t>
            </a:r>
          </a:p>
          <a:p>
            <a:pPr eaLnBrk="1" hangingPunct="1">
              <a:spcBef>
                <a:spcPct val="0"/>
              </a:spcBef>
            </a:pPr>
            <a:endParaRPr lang="en-US" smtClean="0"/>
          </a:p>
          <a:p>
            <a:pPr eaLnBrk="1" hangingPunct="1">
              <a:spcBef>
                <a:spcPct val="0"/>
              </a:spcBef>
            </a:pPr>
            <a:r>
              <a:rPr lang="en-US" smtClean="0"/>
              <a:t>Now that we covered the the big picture of what happens in a surgical suite we can see the four surgical suites from the field study.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information access area is where one can get information from an information hub.</a:t>
            </a:r>
          </a:p>
          <a:p>
            <a:pPr eaLnBrk="1" hangingPunct="1">
              <a:spcBef>
                <a:spcPct val="0"/>
              </a:spcBef>
            </a:pPr>
            <a:r>
              <a:rPr lang="en-US" b="1" smtClean="0"/>
              <a:t>On the left, </a:t>
            </a:r>
            <a:r>
              <a:rPr lang="en-US" smtClean="0"/>
              <a:t>in red is the area where people can read the information on the schedule board. Accessing information is different from visibility. Visibility means that one can see it. Accessibility of a schedule board means that one can process the information. The area where the schedule board is accessible coincides with the center of the hallway. This means that when the emergency patient is brought in the people reading the schedule board need to move out of the way. When someone is interacting with people at the control desk their back is to the schedule board and the person blocks the view of the schedule board for the people at the control desk. The point here is that the access areas are separate.</a:t>
            </a:r>
          </a:p>
          <a:p>
            <a:pPr eaLnBrk="1" hangingPunct="1">
              <a:spcBef>
                <a:spcPct val="0"/>
              </a:spcBef>
            </a:pPr>
            <a:r>
              <a:rPr lang="en-US" smtClean="0"/>
              <a:t>Coordination is difficult at the control desk. The charge nurse uses a paper schedule and the charge anesthesiologist uses a paper schedule. It is sixty pages long. There can be over a hundred changes to the schedule.</a:t>
            </a:r>
          </a:p>
          <a:p>
            <a:pPr eaLnBrk="1" hangingPunct="1">
              <a:spcBef>
                <a:spcPct val="0"/>
              </a:spcBef>
            </a:pPr>
            <a:r>
              <a:rPr lang="en-US" b="1" smtClean="0"/>
              <a:t>On the right instead</a:t>
            </a:r>
            <a:r>
              <a:rPr lang="en-US" smtClean="0"/>
              <a:t>, bench is where the charge nurse is people that want to coordinate with the charge nurse come to the bench. The schedule board is legible from the bench. So the charge nurse and the charge anesthesiologist can look at the schedule together and decide how to change the schedule. </a:t>
            </a:r>
          </a:p>
          <a:p>
            <a:pPr eaLnBrk="1" hangingPunct="1">
              <a:spcBef>
                <a:spcPct val="0"/>
              </a:spcBef>
            </a:pPr>
            <a:r>
              <a:rPr lang="en-US" smtClean="0"/>
              <a:t>People sitting on the bench are out of the way of traffic. So they can access information from the charge nurse and the schedule board. The point is that the access areas overlap.</a:t>
            </a:r>
          </a:p>
          <a:p>
            <a:pPr eaLnBrk="1" hangingPunct="1">
              <a:spcBef>
                <a:spcPct val="0"/>
              </a:spcBef>
            </a:pPr>
            <a:r>
              <a:rPr lang="en-US" smtClean="0"/>
              <a:t>Coordination is easier both work from a shared view of the schedule.</a:t>
            </a:r>
          </a:p>
          <a:p>
            <a:pPr eaLnBrk="1" hangingPunct="1">
              <a:spcBef>
                <a:spcPct val="0"/>
              </a:spcBef>
            </a:pPr>
            <a:r>
              <a:rPr lang="en-US" smtClean="0"/>
              <a:t>What information is available in these areas?</a:t>
            </a:r>
          </a:p>
          <a:p>
            <a:pPr eaLnBrk="1" hangingPunct="1">
              <a:spcBef>
                <a:spcPct val="0"/>
              </a:spcBef>
            </a:pPr>
            <a:r>
              <a:rPr lang="en-US" smtClean="0"/>
              <a:t>  </a:t>
            </a:r>
          </a:p>
        </p:txBody>
      </p:sp>
      <p:sp>
        <p:nvSpPr>
          <p:cNvPr id="338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DD03F-2621-464E-8DF6-E5186832C629}"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B33408-2702-47DB-A2C1-43B17CA27D91}"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245C6-3A48-4033-BE28-C022ADE5A6F3}"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D36607-816E-4EE3-B6B8-4FE470C67EAC}"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3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95FC7-D313-4539-B6A8-A416D50C4381}"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p:cNvSpPr>
          <p:nvPr>
            <p:ph type="sldImg"/>
          </p:nvPr>
        </p:nvSpPr>
        <p:spPr bwMode="auto">
          <a:noFill/>
          <a:ln>
            <a:solidFill>
              <a:srgbClr val="000000"/>
            </a:solidFill>
            <a:miter lim="800000"/>
            <a:headEnd/>
            <a:tailEnd/>
          </a:ln>
        </p:spPr>
      </p:sp>
      <p:sp>
        <p:nvSpPr>
          <p:cNvPr id="314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4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E9FD58-E9F3-4C8C-9B45-4D65596CB71C}"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F7999-D2F0-4570-A61A-79BDCDCED1A8}" type="slidenum">
              <a:rPr lang="en-US"/>
              <a:pPr fontAlgn="base">
                <a:spcBef>
                  <a:spcPct val="0"/>
                </a:spcBef>
                <a:spcAft>
                  <a:spcPct val="0"/>
                </a:spcAft>
                <a:defRPr/>
              </a:pPr>
              <a:t>29</a:t>
            </a:fld>
            <a:endParaRPr lang="en-US"/>
          </a:p>
        </p:txBody>
      </p:sp>
      <p:sp>
        <p:nvSpPr>
          <p:cNvPr id="316418"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16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61A6B8-9C26-4816-8192-E77A7414FF2E}"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92A30-AB59-4C46-9769-9BCF0152F824}" type="slidenum">
              <a:rPr lang="en-US"/>
              <a:pPr fontAlgn="base">
                <a:spcBef>
                  <a:spcPct val="0"/>
                </a:spcBef>
                <a:spcAft>
                  <a:spcPct val="0"/>
                </a:spcAft>
                <a:defRPr/>
              </a:pPr>
              <a:t>30</a:t>
            </a:fld>
            <a:endParaRPr lang="en-US"/>
          </a:p>
        </p:txBody>
      </p:sp>
      <p:sp>
        <p:nvSpPr>
          <p:cNvPr id="31846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18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p:cNvSpPr>
          <p:nvPr>
            <p:ph type="sldImg"/>
          </p:nvPr>
        </p:nvSpPr>
        <p:spPr bwMode="auto">
          <a:noFill/>
          <a:ln>
            <a:solidFill>
              <a:srgbClr val="000000"/>
            </a:solidFill>
            <a:miter lim="800000"/>
            <a:headEnd/>
            <a:tailEnd/>
          </a:ln>
        </p:spPr>
      </p:sp>
      <p:sp>
        <p:nvSpPr>
          <p:cNvPr id="320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683F22-05D7-496A-9F76-16B600CAB3D3}"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C1A5E-F5D9-40D9-9012-B9C3C006E2D3}" type="slidenum">
              <a:rPr lang="en-US"/>
              <a:pPr fontAlgn="base">
                <a:spcBef>
                  <a:spcPct val="0"/>
                </a:spcBef>
                <a:spcAft>
                  <a:spcPct val="0"/>
                </a:spcAft>
                <a:defRPr/>
              </a:pPr>
              <a:t>32</a:t>
            </a:fld>
            <a:endParaRPr lang="en-US"/>
          </a:p>
        </p:txBody>
      </p:sp>
      <p:sp>
        <p:nvSpPr>
          <p:cNvPr id="322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Image Placeholder 1"/>
          <p:cNvSpPr>
            <a:spLocks noGrp="1" noRot="1" noChangeAspect="1"/>
          </p:cNvSpPr>
          <p:nvPr>
            <p:ph type="sldImg"/>
          </p:nvPr>
        </p:nvSpPr>
        <p:spPr bwMode="auto">
          <a:noFill/>
          <a:ln>
            <a:solidFill>
              <a:srgbClr val="000000"/>
            </a:solidFill>
            <a:miter lim="800000"/>
            <a:headEnd/>
            <a:tailEnd/>
          </a:ln>
        </p:spPr>
      </p:sp>
      <p:sp>
        <p:nvSpPr>
          <p:cNvPr id="324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1E8EC-2D9B-4AB6-8261-B05266F68852}"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B8D66-A2F9-43C8-8BFE-57A2F1824FBA}" type="slidenum">
              <a:rPr lang="en-US"/>
              <a:pPr fontAlgn="base">
                <a:spcBef>
                  <a:spcPct val="0"/>
                </a:spcBef>
                <a:spcAft>
                  <a:spcPct val="0"/>
                </a:spcAft>
                <a:defRPr/>
              </a:pPr>
              <a:t>34</a:t>
            </a:fld>
            <a:endParaRPr lang="en-US"/>
          </a:p>
        </p:txBody>
      </p:sp>
      <p:sp>
        <p:nvSpPr>
          <p:cNvPr id="326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p:cNvSpPr>
          <p:nvPr>
            <p:ph type="sldImg"/>
          </p:nvPr>
        </p:nvSpPr>
        <p:spPr bwMode="auto">
          <a:noFill/>
          <a:ln>
            <a:solidFill>
              <a:srgbClr val="000000"/>
            </a:solidFill>
            <a:miter lim="800000"/>
            <a:headEnd/>
            <a:tailEnd/>
          </a:ln>
        </p:spPr>
      </p:sp>
      <p:sp>
        <p:nvSpPr>
          <p:cNvPr id="328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F8795-0A46-4B17-81E6-CDA6557EE6D5}"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D8D97-BDF3-4DB4-9177-44D3B0FD2AB6}" type="slidenum">
              <a:rPr lang="en-US"/>
              <a:pPr fontAlgn="base">
                <a:spcBef>
                  <a:spcPct val="0"/>
                </a:spcBef>
                <a:spcAft>
                  <a:spcPct val="0"/>
                </a:spcAft>
                <a:defRPr/>
              </a:pPr>
              <a:t>36</a:t>
            </a:fld>
            <a:endParaRPr lang="en-US"/>
          </a:p>
        </p:txBody>
      </p:sp>
      <p:sp>
        <p:nvSpPr>
          <p:cNvPr id="330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0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bwMode="auto">
          <a:noFill/>
          <a:ln>
            <a:solidFill>
              <a:srgbClr val="000000"/>
            </a:solidFill>
            <a:miter lim="800000"/>
            <a:headEnd/>
            <a:tailEnd/>
          </a:ln>
        </p:spPr>
      </p:sp>
      <p:sp>
        <p:nvSpPr>
          <p:cNvPr id="332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433F1-98F8-408A-942E-B6405DE10C7F}" type="slidenum">
              <a:rPr lang="en-US"/>
              <a:pPr fontAlgn="base">
                <a:spcBef>
                  <a:spcPct val="0"/>
                </a:spcBef>
                <a:spcAft>
                  <a:spcPct val="0"/>
                </a:spcAft>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p:cNvSpPr>
            <a:spLocks noGrp="1" noRot="1" noChangeAspect="1" noTextEdit="1"/>
          </p:cNvSpPr>
          <p:nvPr>
            <p:ph type="sldImg"/>
          </p:nvPr>
        </p:nvSpPr>
        <p:spPr bwMode="auto">
          <a:xfrm>
            <a:off x="1144588" y="687388"/>
            <a:ext cx="4572000" cy="3429000"/>
          </a:xfrm>
          <a:noFill/>
          <a:ln>
            <a:solidFill>
              <a:srgbClr val="000000"/>
            </a:solidFill>
            <a:miter lim="800000"/>
            <a:headEnd/>
            <a:tailEnd/>
          </a:ln>
        </p:spPr>
      </p:sp>
      <p:sp>
        <p:nvSpPr>
          <p:cNvPr id="334850" name="Notes Placeholder 2"/>
          <p:cNvSpPr>
            <a:spLocks noGrp="1"/>
          </p:cNvSpPr>
          <p:nvPr>
            <p:ph type="body" idx="1"/>
          </p:nvPr>
        </p:nvSpPr>
        <p:spPr bwMode="auto">
          <a:xfrm>
            <a:off x="685800" y="4343400"/>
            <a:ext cx="5486400" cy="4113213"/>
          </a:xfrm>
          <a:noFill/>
        </p:spPr>
        <p:txBody>
          <a:bodyPr wrap="square" lIns="91979" tIns="45989" rIns="91979" bIns="45989" numCol="1" anchor="t" anchorCtr="0" compatLnSpc="1">
            <a:prstTxWarp prst="textNoShape">
              <a:avLst/>
            </a:prstTxWarp>
          </a:bodyPr>
          <a:lstStyle/>
          <a:p>
            <a:pPr eaLnBrk="1" hangingPunct="1">
              <a:spcBef>
                <a:spcPct val="0"/>
              </a:spcBef>
            </a:pPr>
            <a:endParaRPr lang="en-US" smtClean="0">
              <a:latin typeface="Times"/>
            </a:endParaRPr>
          </a:p>
        </p:txBody>
      </p:sp>
      <p:sp>
        <p:nvSpPr>
          <p:cNvPr id="3348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979" tIns="45989" rIns="91979" bIns="45989" anchor="b"/>
          <a:lstStyle/>
          <a:p>
            <a:pPr algn="r" defTabSz="920750"/>
            <a:fld id="{2945711E-C3F0-4D74-94F6-B6425D192937}" type="slidenum">
              <a:rPr lang="en-US" sz="1200">
                <a:latin typeface="Calibri" pitchFamily="34" charset="0"/>
              </a:rPr>
              <a:pPr algn="r" defTabSz="920750"/>
              <a:t>38</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p:cNvSpPr>
            <a:spLocks noGrp="1" noRot="1" noChangeAspect="1"/>
          </p:cNvSpPr>
          <p:nvPr>
            <p:ph type="sldImg"/>
          </p:nvPr>
        </p:nvSpPr>
        <p:spPr bwMode="auto">
          <a:noFill/>
          <a:ln>
            <a:solidFill>
              <a:srgbClr val="000000"/>
            </a:solidFill>
            <a:miter lim="800000"/>
            <a:headEnd/>
            <a:tailEnd/>
          </a:ln>
        </p:spPr>
      </p:sp>
      <p:sp>
        <p:nvSpPr>
          <p:cNvPr id="336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3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0C695-1365-444A-943A-03EE88314B7F}" type="slidenum">
              <a:rPr lang="en-US"/>
              <a:pPr fontAlgn="base">
                <a:spcBef>
                  <a:spcPct val="0"/>
                </a:spcBef>
                <a:spcAft>
                  <a:spcPct val="0"/>
                </a:spcAft>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772175C-8506-4137-B2F7-E296DF8BA7CD}" type="slidenum">
              <a:rPr lang="en-US" sz="1200">
                <a:latin typeface="Times"/>
              </a:rPr>
              <a:pPr algn="r" eaLnBrk="0" hangingPunct="0"/>
              <a:t>4</a:t>
            </a:fld>
            <a:endParaRPr lang="en-US" sz="1200">
              <a:latin typeface="Times"/>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p:cNvSpPr>
          <p:nvPr>
            <p:ph type="sldImg"/>
          </p:nvPr>
        </p:nvSpPr>
        <p:spPr bwMode="auto">
          <a:noFill/>
          <a:ln>
            <a:solidFill>
              <a:srgbClr val="000000"/>
            </a:solidFill>
            <a:miter lim="800000"/>
            <a:headEnd/>
            <a:tailEnd/>
          </a:ln>
        </p:spPr>
      </p:sp>
      <p:sp>
        <p:nvSpPr>
          <p:cNvPr id="338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5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76E35B-5CAD-4E21-A5CA-030A2A2A0F1E}"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4143B-C7EA-4D8C-A860-FD470796A2EC}" type="slidenum">
              <a:rPr lang="en-US"/>
              <a:pPr fontAlgn="base">
                <a:spcBef>
                  <a:spcPct val="0"/>
                </a:spcBef>
                <a:spcAft>
                  <a:spcPct val="0"/>
                </a:spcAft>
                <a:defRPr/>
              </a:pPr>
              <a:t>41</a:t>
            </a:fld>
            <a:endParaRPr lang="en-US"/>
          </a:p>
        </p:txBody>
      </p:sp>
      <p:sp>
        <p:nvSpPr>
          <p:cNvPr id="340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0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98946-B0F3-4AF2-A5FF-13AFCDE573C2}" type="slidenum">
              <a:rPr lang="en-US"/>
              <a:pPr fontAlgn="base">
                <a:spcBef>
                  <a:spcPct val="0"/>
                </a:spcBef>
                <a:spcAft>
                  <a:spcPct val="0"/>
                </a:spcAft>
                <a:defRPr/>
              </a:pPr>
              <a:t>42</a:t>
            </a:fld>
            <a:endParaRPr lang="en-US"/>
          </a:p>
        </p:txBody>
      </p:sp>
      <p:sp>
        <p:nvSpPr>
          <p:cNvPr id="343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3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p:cNvSpPr>
            <a:spLocks noGrp="1" noRot="1" noChangeAspect="1"/>
          </p:cNvSpPr>
          <p:nvPr>
            <p:ph type="sldImg"/>
          </p:nvPr>
        </p:nvSpPr>
        <p:spPr bwMode="auto">
          <a:noFill/>
          <a:ln>
            <a:solidFill>
              <a:srgbClr val="000000"/>
            </a:solidFill>
            <a:miter lim="800000"/>
            <a:headEnd/>
            <a:tailEnd/>
          </a:ln>
        </p:spPr>
      </p:sp>
      <p:sp>
        <p:nvSpPr>
          <p:cNvPr id="345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3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A5704-1D04-4C3F-8107-07AFA9D1DF4A}"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p:cNvSpPr>
            <a:spLocks noGrp="1" noRot="1" noChangeAspect="1"/>
          </p:cNvSpPr>
          <p:nvPr>
            <p:ph type="sldImg"/>
          </p:nvPr>
        </p:nvSpPr>
        <p:spPr bwMode="auto">
          <a:noFill/>
          <a:ln>
            <a:solidFill>
              <a:srgbClr val="000000"/>
            </a:solidFill>
            <a:miter lim="800000"/>
            <a:headEnd/>
            <a:tailEnd/>
          </a:ln>
        </p:spPr>
      </p:sp>
      <p:sp>
        <p:nvSpPr>
          <p:cNvPr id="347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5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49133-BFDC-41C0-AEEB-C4C80A9A1F91}"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p:cNvSpPr>
            <a:spLocks noGrp="1" noRot="1" noChangeAspect="1"/>
          </p:cNvSpPr>
          <p:nvPr>
            <p:ph type="sldImg"/>
          </p:nvPr>
        </p:nvSpPr>
        <p:spPr bwMode="auto">
          <a:noFill/>
          <a:ln>
            <a:solidFill>
              <a:srgbClr val="000000"/>
            </a:solidFill>
            <a:miter lim="800000"/>
            <a:headEnd/>
            <a:tailEnd/>
          </a:ln>
        </p:spPr>
      </p:sp>
      <p:sp>
        <p:nvSpPr>
          <p:cNvPr id="349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summarize the design principles for coordination I made a quick sketch and will explain them. </a:t>
            </a:r>
          </a:p>
        </p:txBody>
      </p:sp>
      <p:sp>
        <p:nvSpPr>
          <p:cNvPr id="357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11DC10-F9E8-40EE-B547-B9786EC9827A}"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F6CCE-8D32-41FC-BFB0-6A3A8E624D48}" type="slidenum">
              <a:rPr lang="en-US"/>
              <a:pPr fontAlgn="base">
                <a:spcBef>
                  <a:spcPct val="0"/>
                </a:spcBef>
                <a:spcAft>
                  <a:spcPct val="0"/>
                </a:spcAft>
                <a:defRPr/>
              </a:pPr>
              <a:t>46</a:t>
            </a:fld>
            <a:endParaRPr lang="en-US"/>
          </a:p>
        </p:txBody>
      </p:sp>
      <p:sp>
        <p:nvSpPr>
          <p:cNvPr id="351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1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p:cNvSpPr>
            <a:spLocks noGrp="1" noRot="1" noChangeAspect="1" noTextEdit="1"/>
          </p:cNvSpPr>
          <p:nvPr>
            <p:ph type="sldImg"/>
          </p:nvPr>
        </p:nvSpPr>
        <p:spPr bwMode="auto">
          <a:xfrm>
            <a:off x="1144588" y="687388"/>
            <a:ext cx="4572000" cy="3429000"/>
          </a:xfrm>
          <a:noFill/>
          <a:ln>
            <a:solidFill>
              <a:srgbClr val="000000"/>
            </a:solidFill>
            <a:miter lim="800000"/>
            <a:headEnd/>
            <a:tailEnd/>
          </a:ln>
        </p:spPr>
      </p:sp>
      <p:sp>
        <p:nvSpPr>
          <p:cNvPr id="353282" name="Notes Placeholder 2"/>
          <p:cNvSpPr>
            <a:spLocks noGrp="1"/>
          </p:cNvSpPr>
          <p:nvPr>
            <p:ph type="body" idx="1"/>
          </p:nvPr>
        </p:nvSpPr>
        <p:spPr bwMode="auto">
          <a:xfrm>
            <a:off x="685800" y="4343400"/>
            <a:ext cx="5486400" cy="4113213"/>
          </a:xfrm>
          <a:noFill/>
        </p:spPr>
        <p:txBody>
          <a:bodyPr wrap="square" lIns="91979" tIns="45989" rIns="91979" bIns="45989" numCol="1" anchor="t" anchorCtr="0" compatLnSpc="1">
            <a:prstTxWarp prst="textNoShape">
              <a:avLst/>
            </a:prstTxWarp>
          </a:bodyPr>
          <a:lstStyle/>
          <a:p>
            <a:pPr eaLnBrk="1" hangingPunct="1">
              <a:spcBef>
                <a:spcPct val="0"/>
              </a:spcBef>
            </a:pPr>
            <a:endParaRPr lang="en-US" smtClean="0">
              <a:latin typeface="Times"/>
            </a:endParaRPr>
          </a:p>
        </p:txBody>
      </p:sp>
      <p:sp>
        <p:nvSpPr>
          <p:cNvPr id="3532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979" tIns="45989" rIns="91979" bIns="45989" anchor="b"/>
          <a:lstStyle/>
          <a:p>
            <a:pPr algn="r" defTabSz="920750"/>
            <a:fld id="{FC016213-AE6D-45DC-BBEE-2FF2BC65C7E5}" type="slidenum">
              <a:rPr lang="en-US" sz="1200">
                <a:latin typeface="Calibri" pitchFamily="34" charset="0"/>
              </a:rPr>
              <a:pPr algn="r" defTabSz="920750"/>
              <a:t>47</a:t>
            </a:fld>
            <a:endParaRPr lang="en-US"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p:cNvSpPr>
            <a:spLocks noGrp="1" noRot="1" noChangeAspect="1"/>
          </p:cNvSpPr>
          <p:nvPr>
            <p:ph type="sldImg"/>
          </p:nvPr>
        </p:nvSpPr>
        <p:spPr bwMode="auto">
          <a:noFill/>
          <a:ln>
            <a:solidFill>
              <a:srgbClr val="000000"/>
            </a:solidFill>
            <a:miter lim="800000"/>
            <a:headEnd/>
            <a:tailEnd/>
          </a:ln>
        </p:spPr>
      </p:sp>
      <p:sp>
        <p:nvSpPr>
          <p:cNvPr id="355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3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EAF7B-515A-49D2-81C6-B5BEB95E8162}" type="slidenum">
              <a:rPr lang="en-US"/>
              <a:pPr fontAlgn="base">
                <a:spcBef>
                  <a:spcPct val="0"/>
                </a:spcBef>
                <a:spcAft>
                  <a:spcPct val="0"/>
                </a:spcAft>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bwMode="auto">
          <a:noFill/>
          <a:ln>
            <a:solidFill>
              <a:srgbClr val="000000"/>
            </a:solidFill>
            <a:miter lim="800000"/>
            <a:headEnd/>
            <a:tailEnd/>
          </a:ln>
        </p:spPr>
      </p:sp>
      <p:sp>
        <p:nvSpPr>
          <p:cNvPr id="357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5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F1FC4B-06C7-4284-8137-ADF8DBB642BC}"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4FA88-51B1-4E47-859A-4A7CFFA0CEA5}"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E1F00-A5D6-4D6F-A4AE-AD2C4C0662BA}"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CE5E424-E945-4F24-987A-F1F36721AFF6}" type="slidenum">
              <a:rPr lang="en-US" sz="1200">
                <a:latin typeface="Times"/>
              </a:rPr>
              <a:pPr algn="r" eaLnBrk="0" hangingPunct="0"/>
              <a:t>7</a:t>
            </a:fld>
            <a:endParaRPr lang="en-US" sz="1200">
              <a:latin typeface="Times"/>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44588" y="687388"/>
            <a:ext cx="4572000" cy="3429000"/>
          </a:xfrm>
          <a:noFill/>
          <a:ln>
            <a:solidFill>
              <a:srgbClr val="000000"/>
            </a:solidFill>
            <a:miter lim="800000"/>
            <a:headEnd/>
            <a:tailEnd/>
          </a:ln>
        </p:spPr>
      </p:sp>
      <p:sp>
        <p:nvSpPr>
          <p:cNvPr id="31746" name="Notes Placeholder 2"/>
          <p:cNvSpPr>
            <a:spLocks noGrp="1"/>
          </p:cNvSpPr>
          <p:nvPr>
            <p:ph type="body" idx="1"/>
          </p:nvPr>
        </p:nvSpPr>
        <p:spPr bwMode="auto">
          <a:xfrm>
            <a:off x="685800" y="4343400"/>
            <a:ext cx="5486400" cy="4113213"/>
          </a:xfrm>
          <a:noFill/>
        </p:spPr>
        <p:txBody>
          <a:bodyPr wrap="square" lIns="91979" tIns="45989" rIns="91979" bIns="45989" numCol="1" anchor="t" anchorCtr="0" compatLnSpc="1">
            <a:prstTxWarp prst="textNoShape">
              <a:avLst/>
            </a:prstTxWarp>
          </a:bodyPr>
          <a:lstStyle/>
          <a:p>
            <a:pPr eaLnBrk="1" hangingPunct="1">
              <a:spcBef>
                <a:spcPct val="0"/>
              </a:spcBef>
            </a:pPr>
            <a:endParaRPr lang="en-US" smtClean="0">
              <a:latin typeface="Times"/>
            </a:endParaRPr>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979" tIns="45989" rIns="91979" bIns="45989" anchor="b"/>
          <a:lstStyle/>
          <a:p>
            <a:pPr algn="r" defTabSz="920750"/>
            <a:fld id="{87AAE4C5-83A5-4DA4-8177-59E31D0EF34E}" type="slidenum">
              <a:rPr lang="en-US" sz="1200">
                <a:latin typeface="Calibri" pitchFamily="34" charset="0"/>
              </a:rPr>
              <a:pPr algn="r" defTabSz="920750"/>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702F29-C1DC-4062-A0E4-1A1B2891B945}"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7334FA-9335-48B9-9E76-A07F0C66F61C}"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97DFF2-51EC-4E53-8619-FE34264AEC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AC523A-59AB-4651-AF5B-6F8D864F6D23}"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3E6CF2-B6D8-4D42-8F01-6D12DD7635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F19E1-612F-4A61-AF04-403B58412E54}"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6FC337-D2D2-4208-9B8D-6085FDAA49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pPr>
              <a:defRPr/>
            </a:pPr>
            <a:fld id="{8A134E06-4857-4B83-8A13-2D4B487E15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51713" cy="711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95400" y="1600200"/>
            <a:ext cx="3619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600200"/>
            <a:ext cx="3619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295400" y="3938588"/>
            <a:ext cx="7391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ftr" sz="quarter" idx="10"/>
          </p:nvPr>
        </p:nvSpPr>
        <p:spPr/>
        <p:txBody>
          <a:bodyPr/>
          <a:lstStyle>
            <a:lvl1pPr>
              <a:defRPr/>
            </a:lvl1pPr>
          </a:lstStyle>
          <a:p>
            <a:pPr>
              <a:defRPr/>
            </a:pPr>
            <a:endParaRPr lang="en-US" altLang="ko-KR"/>
          </a:p>
        </p:txBody>
      </p:sp>
      <p:sp>
        <p:nvSpPr>
          <p:cNvPr id="7" name="Rectangle 5"/>
          <p:cNvSpPr>
            <a:spLocks noGrp="1" noChangeArrowheads="1"/>
          </p:cNvSpPr>
          <p:nvPr>
            <p:ph type="sldNum" sz="quarter" idx="11"/>
          </p:nvPr>
        </p:nvSpPr>
        <p:spPr/>
        <p:txBody>
          <a:bodyPr/>
          <a:lstStyle>
            <a:lvl1pPr>
              <a:defRPr/>
            </a:lvl1pPr>
          </a:lstStyle>
          <a:p>
            <a:pPr>
              <a:defRPr/>
            </a:pPr>
            <a:fld id="{7C78332B-58E6-4732-A830-EB28F48AD280}"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9E912A-BB3D-473D-B93F-BC8B8463EBBD}"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6D3215-59A8-4C86-96BF-74C4E1D856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F3C449-D7BF-463F-813C-659FB9A81234}"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599087-85CB-45DF-8ADB-42996BE14B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8AB67A-0DDA-439A-9A3B-CC4C69CA5FE4}" type="datetimeFigureOut">
              <a:rPr lang="en-US"/>
              <a:pPr>
                <a:defRPr/>
              </a:pPr>
              <a:t>2/24/2013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0B694-DD8D-4E19-B205-8F15D6B426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E2073B-9085-4F95-B52D-79E98029B4C2}" type="datetimeFigureOut">
              <a:rPr lang="en-US"/>
              <a:pPr>
                <a:defRPr/>
              </a:pPr>
              <a:t>2/24/2013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740142-27EF-4D5D-8945-ACFE211543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6862DC-29B1-40DF-AECD-9B9475C8A3A9}" type="datetimeFigureOut">
              <a:rPr lang="en-US"/>
              <a:pPr>
                <a:defRPr/>
              </a:pPr>
              <a:t>2/24/2013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6EC6BB-D868-4334-859C-EA4100D20A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C820CD-3AC1-4B3A-B147-A19192F37F68}" type="datetimeFigureOut">
              <a:rPr lang="en-US"/>
              <a:pPr>
                <a:defRPr/>
              </a:pPr>
              <a:t>2/24/2013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1FE13A-A79A-48CE-B730-E912940550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75C296-D6C7-4B3C-9231-93BCACBF25A7}" type="datetimeFigureOut">
              <a:rPr lang="en-US"/>
              <a:pPr>
                <a:defRPr/>
              </a:pPr>
              <a:t>2/24/2013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B357E-DD43-467B-AA7C-BE24C8D95E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F7D706-A211-4050-AC56-C6FA1C15A9F3}" type="datetimeFigureOut">
              <a:rPr lang="en-US"/>
              <a:pPr>
                <a:defRPr/>
              </a:pPr>
              <a:t>2/24/2013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AC7CA5-10CC-4CFC-8E21-FE973F9066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141221-D9CF-4B88-91D7-E5F2CE2193D2}" type="datetimeFigureOut">
              <a:rPr lang="en-US"/>
              <a:pPr>
                <a:defRPr/>
              </a:pPr>
              <a:t>2/24/2013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756C11-460C-4EBB-9D31-1C4FDE0D3572}" type="slidenum">
              <a:rPr lang="en-US"/>
              <a:pPr>
                <a:defRPr/>
              </a:pPr>
              <a:t>‹#›</a:t>
            </a:fld>
            <a:endParaRPr lang="en-US"/>
          </a:p>
        </p:txBody>
      </p:sp>
      <p:sp>
        <p:nvSpPr>
          <p:cNvPr id="7" name="TextBox 6"/>
          <p:cNvSpPr txBox="1"/>
          <p:nvPr userDrawn="1"/>
        </p:nvSpPr>
        <p:spPr>
          <a:xfrm>
            <a:off x="0" y="6642100"/>
            <a:ext cx="8839200" cy="215900"/>
          </a:xfrm>
          <a:prstGeom prst="rect">
            <a:avLst/>
          </a:prstGeom>
          <a:solidFill>
            <a:srgbClr val="0070C0"/>
          </a:solidFill>
        </p:spPr>
        <p:txBody>
          <a:bodyPr lIns="0" tIns="0" rIns="0" bIns="0">
            <a:spAutoFit/>
          </a:bodyPr>
          <a:lstStyle/>
          <a:p>
            <a:pPr algn="ctr" fontAlgn="auto">
              <a:spcBef>
                <a:spcPts val="0"/>
              </a:spcBef>
              <a:spcAft>
                <a:spcPts val="0"/>
              </a:spcAft>
              <a:defRPr/>
            </a:pPr>
            <a:r>
              <a:rPr lang="en-US" sz="1400" b="1" dirty="0">
                <a:solidFill>
                  <a:schemeClr val="bg2"/>
                </a:solidFill>
                <a:latin typeface="+mn-lt"/>
              </a:rPr>
              <a:t>Yan Xiao, PhD , Human Factors @ Baylor Health Care System © 2013</a:t>
            </a:r>
          </a:p>
        </p:txBody>
      </p:sp>
      <p:sp>
        <p:nvSpPr>
          <p:cNvPr id="8" name="TextBox 7"/>
          <p:cNvSpPr txBox="1"/>
          <p:nvPr userDrawn="1"/>
        </p:nvSpPr>
        <p:spPr>
          <a:xfrm>
            <a:off x="8305800" y="6642100"/>
            <a:ext cx="838200" cy="212725"/>
          </a:xfrm>
          <a:prstGeom prst="rect">
            <a:avLst/>
          </a:prstGeom>
          <a:solidFill>
            <a:srgbClr val="0070C0"/>
          </a:solidFill>
        </p:spPr>
        <p:txBody>
          <a:bodyPr lIns="0" tIns="0" rIns="0" bIns="0">
            <a:spAutoFit/>
          </a:bodyPr>
          <a:lstStyle/>
          <a:p>
            <a:pPr algn="r" fontAlgn="auto">
              <a:spcBef>
                <a:spcPts val="0"/>
              </a:spcBef>
              <a:spcAft>
                <a:spcPts val="0"/>
              </a:spcAft>
              <a:defRPr/>
            </a:pPr>
            <a:fld id="{DF9BE1DA-258D-41B4-B1A5-9430F9488D6B}" type="slidenum">
              <a:rPr lang="en-US" sz="1400" b="1">
                <a:solidFill>
                  <a:schemeClr val="bg2"/>
                </a:solidFill>
                <a:latin typeface="+mn-lt"/>
              </a:rPr>
              <a:pPr algn="r" fontAlgn="auto">
                <a:spcBef>
                  <a:spcPts val="0"/>
                </a:spcBef>
                <a:spcAft>
                  <a:spcPts val="0"/>
                </a:spcAft>
                <a:defRPr/>
              </a:pPr>
              <a:t>‹#›</a:t>
            </a:fld>
            <a:endParaRPr lang="en-US" sz="1400" b="1" dirty="0">
              <a:solidFill>
                <a:schemeClr val="bg2"/>
              </a:solidFill>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0"/>
          <p:cNvSpPr txBox="1">
            <a:spLocks noChangeArrowheads="1"/>
          </p:cNvSpPr>
          <p:nvPr/>
        </p:nvSpPr>
        <p:spPr bwMode="auto">
          <a:xfrm>
            <a:off x="304800" y="3657600"/>
            <a:ext cx="8153400" cy="2708275"/>
          </a:xfrm>
          <a:prstGeom prst="rect">
            <a:avLst/>
          </a:prstGeom>
          <a:noFill/>
          <a:ln w="9525">
            <a:noFill/>
            <a:miter lim="800000"/>
            <a:headEnd/>
            <a:tailEnd/>
          </a:ln>
        </p:spPr>
        <p:txBody>
          <a:bodyPr>
            <a:spAutoFit/>
          </a:bodyPr>
          <a:lstStyle/>
          <a:p>
            <a:pPr eaLnBrk="0" hangingPunct="0"/>
            <a:r>
              <a:rPr lang="en-US" sz="3800" b="1">
                <a:solidFill>
                  <a:schemeClr val="accent2"/>
                </a:solidFill>
                <a:latin typeface="Calibri" pitchFamily="34" charset="0"/>
              </a:rPr>
              <a:t>Yan Xiao</a:t>
            </a:r>
          </a:p>
          <a:p>
            <a:pPr eaLnBrk="0" hangingPunct="0"/>
            <a:endParaRPr lang="en-US" sz="2200" b="1">
              <a:latin typeface="Calibri" pitchFamily="34" charset="0"/>
            </a:endParaRPr>
          </a:p>
          <a:p>
            <a:pPr eaLnBrk="0" hangingPunct="0"/>
            <a:r>
              <a:rPr lang="en-US" sz="2200" b="1">
                <a:latin typeface="Calibri" pitchFamily="34" charset="0"/>
              </a:rPr>
              <a:t>Human Factors &amp; Patient Safety Research </a:t>
            </a:r>
          </a:p>
          <a:p>
            <a:pPr eaLnBrk="0" hangingPunct="0"/>
            <a:r>
              <a:rPr lang="en-US" sz="2200" b="1">
                <a:solidFill>
                  <a:srgbClr val="0070C0"/>
                </a:solidFill>
                <a:latin typeface="Calibri" pitchFamily="34" charset="0"/>
              </a:rPr>
              <a:t>Baylor Health Care System</a:t>
            </a:r>
          </a:p>
          <a:p>
            <a:pPr eaLnBrk="0" hangingPunct="0"/>
            <a:r>
              <a:rPr lang="en-US" sz="2200" b="1">
                <a:latin typeface="Calibri" pitchFamily="34" charset="0"/>
              </a:rPr>
              <a:t>Dallas, Texas</a:t>
            </a:r>
          </a:p>
          <a:p>
            <a:pPr eaLnBrk="0" hangingPunct="0"/>
            <a:endParaRPr lang="en-US" sz="2200" b="1">
              <a:latin typeface="Calibri" pitchFamily="34" charset="0"/>
            </a:endParaRPr>
          </a:p>
          <a:p>
            <a:pPr eaLnBrk="0" hangingPunct="0"/>
            <a:r>
              <a:rPr lang="en-US" sz="2200" b="1">
                <a:latin typeface="Calibri" pitchFamily="34" charset="0"/>
              </a:rPr>
              <a:t>Adjunct Professor, University of Texas at Arlington</a:t>
            </a:r>
          </a:p>
        </p:txBody>
      </p:sp>
      <p:sp>
        <p:nvSpPr>
          <p:cNvPr id="3" name="Title 2"/>
          <p:cNvSpPr>
            <a:spLocks noGrp="1"/>
          </p:cNvSpPr>
          <p:nvPr>
            <p:ph type="ctrTitle"/>
          </p:nvPr>
        </p:nvSpPr>
        <p:spPr>
          <a:xfrm>
            <a:off x="304800" y="0"/>
            <a:ext cx="8763000" cy="3276600"/>
          </a:xfrm>
        </p:spPr>
        <p:txBody>
          <a:bodyPr rtlCol="0">
            <a:normAutofit fontScale="90000"/>
          </a:bodyPr>
          <a:lstStyle/>
          <a:p>
            <a:pPr algn="l" eaLnBrk="1" fontAlgn="auto" hangingPunct="1">
              <a:spcAft>
                <a:spcPts val="3600"/>
              </a:spcAft>
              <a:defRPr/>
            </a:pPr>
            <a:r>
              <a:rPr lang="en-US" b="1" dirty="0" smtClean="0">
                <a:solidFill>
                  <a:srgbClr val="FF0000"/>
                </a:solidFill>
              </a:rPr>
              <a:t>C</a:t>
            </a:r>
            <a:r>
              <a:rPr lang="en-US" b="1" dirty="0" smtClean="0"/>
              <a:t>omputer </a:t>
            </a:r>
            <a:r>
              <a:rPr lang="en-US" b="1" dirty="0" smtClean="0">
                <a:solidFill>
                  <a:srgbClr val="FF0000"/>
                </a:solidFill>
              </a:rPr>
              <a:t>S</a:t>
            </a:r>
            <a:r>
              <a:rPr lang="en-US" b="1" dirty="0" smtClean="0"/>
              <a:t>upported </a:t>
            </a:r>
            <a:r>
              <a:rPr lang="en-US" b="1" dirty="0" smtClean="0">
                <a:solidFill>
                  <a:srgbClr val="FF0000"/>
                </a:solidFill>
              </a:rPr>
              <a:t>C</a:t>
            </a:r>
            <a:r>
              <a:rPr lang="en-US" b="1" dirty="0" smtClean="0"/>
              <a:t>ooperative </a:t>
            </a:r>
            <a:r>
              <a:rPr lang="en-US" b="1" dirty="0" smtClean="0">
                <a:solidFill>
                  <a:srgbClr val="FF0000"/>
                </a:solidFill>
              </a:rPr>
              <a:t>W</a:t>
            </a:r>
            <a:r>
              <a:rPr lang="en-US" b="1" dirty="0" smtClean="0"/>
              <a:t>ork:</a:t>
            </a:r>
            <a:br>
              <a:rPr lang="en-US" b="1" dirty="0" smtClean="0"/>
            </a:br>
            <a:r>
              <a:rPr lang="en-US" b="1" dirty="0" smtClean="0"/>
              <a:t/>
            </a:r>
            <a:br>
              <a:rPr lang="en-US" b="1" dirty="0" smtClean="0"/>
            </a:br>
            <a:r>
              <a:rPr lang="en-US" b="1" dirty="0" smtClean="0"/>
              <a:t>Task paradigms, theoretical frameworks, and practical impact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atientlift"/>
          <p:cNvPicPr>
            <a:picLocks noChangeArrowheads="1"/>
          </p:cNvPicPr>
          <p:nvPr/>
        </p:nvPicPr>
        <p:blipFill>
          <a:blip r:embed="rId3"/>
          <a:srcRect/>
          <a:stretch>
            <a:fillRect/>
          </a:stretch>
        </p:blipFill>
        <p:spPr bwMode="auto">
          <a:xfrm>
            <a:off x="3810000" y="3429000"/>
            <a:ext cx="5334000" cy="3200400"/>
          </a:xfrm>
          <a:prstGeom prst="rect">
            <a:avLst/>
          </a:prstGeom>
          <a:noFill/>
          <a:ln w="9525">
            <a:noFill/>
            <a:miter lim="800000"/>
            <a:headEnd/>
            <a:tailEnd/>
          </a:ln>
        </p:spPr>
      </p:pic>
      <p:pic>
        <p:nvPicPr>
          <p:cNvPr id="34818" name="Picture 5" descr="telemed_inuse"/>
          <p:cNvPicPr>
            <a:picLocks noChangeAspect="1" noChangeArrowheads="1"/>
          </p:cNvPicPr>
          <p:nvPr/>
        </p:nvPicPr>
        <p:blipFill>
          <a:blip r:embed="rId4"/>
          <a:srcRect/>
          <a:stretch>
            <a:fillRect/>
          </a:stretch>
        </p:blipFill>
        <p:spPr bwMode="auto">
          <a:xfrm>
            <a:off x="0" y="0"/>
            <a:ext cx="4987925" cy="3429000"/>
          </a:xfrm>
          <a:prstGeom prst="rect">
            <a:avLst/>
          </a:prstGeom>
          <a:noFill/>
          <a:ln w="9525">
            <a:noFill/>
            <a:miter lim="800000"/>
            <a:headEnd/>
            <a:tailEnd/>
          </a:ln>
        </p:spPr>
      </p:pic>
      <p:sp>
        <p:nvSpPr>
          <p:cNvPr id="34819" name="TextBox 12"/>
          <p:cNvSpPr txBox="1">
            <a:spLocks noChangeArrowheads="1"/>
          </p:cNvSpPr>
          <p:nvPr/>
        </p:nvSpPr>
        <p:spPr bwMode="auto">
          <a:xfrm>
            <a:off x="4959350" y="838200"/>
            <a:ext cx="4184650" cy="1816100"/>
          </a:xfrm>
          <a:prstGeom prst="rect">
            <a:avLst/>
          </a:prstGeom>
          <a:noFill/>
          <a:ln w="9525">
            <a:noFill/>
            <a:miter lim="800000"/>
            <a:headEnd/>
            <a:tailEnd/>
          </a:ln>
        </p:spPr>
        <p:txBody>
          <a:bodyPr wrap="none">
            <a:spAutoFit/>
          </a:bodyPr>
          <a:lstStyle/>
          <a:p>
            <a:r>
              <a:rPr lang="en-US" sz="2800">
                <a:latin typeface="Calibri" pitchFamily="34" charset="0"/>
              </a:rPr>
              <a:t>Example collaborative tasks</a:t>
            </a:r>
          </a:p>
          <a:p>
            <a:pPr>
              <a:buFontTx/>
              <a:buChar char="-"/>
            </a:pPr>
            <a:r>
              <a:rPr lang="en-US" sz="2800">
                <a:latin typeface="Calibri" pitchFamily="34" charset="0"/>
              </a:rPr>
              <a:t>Dispatching</a:t>
            </a:r>
          </a:p>
          <a:p>
            <a:pPr>
              <a:buFontTx/>
              <a:buChar char="-"/>
            </a:pPr>
            <a:r>
              <a:rPr lang="en-US" sz="2800">
                <a:latin typeface="Calibri" pitchFamily="34" charset="0"/>
              </a:rPr>
              <a:t>Preparation at ED</a:t>
            </a:r>
          </a:p>
          <a:p>
            <a:pPr>
              <a:buFontTx/>
              <a:buChar char="-"/>
            </a:pPr>
            <a:r>
              <a:rPr lang="en-US" sz="2800">
                <a:latin typeface="Calibri" pitchFamily="34" charset="0"/>
              </a:rPr>
              <a:t>Medical direction</a:t>
            </a:r>
          </a:p>
        </p:txBody>
      </p:sp>
      <p:sp>
        <p:nvSpPr>
          <p:cNvPr id="34820" name="TextBox 12"/>
          <p:cNvSpPr txBox="1">
            <a:spLocks noChangeArrowheads="1"/>
          </p:cNvSpPr>
          <p:nvPr/>
        </p:nvSpPr>
        <p:spPr bwMode="auto">
          <a:xfrm>
            <a:off x="0" y="3733800"/>
            <a:ext cx="3481388" cy="1614488"/>
          </a:xfrm>
          <a:prstGeom prst="rect">
            <a:avLst/>
          </a:prstGeom>
          <a:noFill/>
          <a:ln w="9525">
            <a:noFill/>
            <a:miter lim="800000"/>
            <a:headEnd/>
            <a:tailEnd/>
          </a:ln>
        </p:spPr>
        <p:txBody>
          <a:bodyPr wrap="none">
            <a:spAutoFit/>
          </a:bodyPr>
          <a:lstStyle/>
          <a:p>
            <a:r>
              <a:rPr lang="en-US" sz="2800">
                <a:latin typeface="Calibri" pitchFamily="34" charset="0"/>
              </a:rPr>
              <a:t>CSCW examples:</a:t>
            </a:r>
          </a:p>
          <a:p>
            <a:r>
              <a:rPr lang="en-US" sz="2400">
                <a:latin typeface="Calibri" pitchFamily="34" charset="0"/>
              </a:rPr>
              <a:t>- Command &amp; control syst.</a:t>
            </a:r>
          </a:p>
          <a:p>
            <a:pPr>
              <a:buFontTx/>
              <a:buChar char="-"/>
            </a:pPr>
            <a:r>
              <a:rPr lang="en-US" sz="2400">
                <a:latin typeface="Calibri" pitchFamily="34" charset="0"/>
              </a:rPr>
              <a:t>Voice and data link</a:t>
            </a:r>
          </a:p>
          <a:p>
            <a:pPr>
              <a:buFontTx/>
              <a:buChar char="-"/>
            </a:pPr>
            <a:r>
              <a:rPr lang="en-US" sz="2400">
                <a:latin typeface="Calibri" pitchFamily="34" charset="0"/>
              </a:rPr>
              <a:t>Shared GIS and info space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Simulated view copy"/>
          <p:cNvPicPr>
            <a:picLocks noChangeAspect="1" noChangeArrowheads="1"/>
          </p:cNvPicPr>
          <p:nvPr/>
        </p:nvPicPr>
        <p:blipFill>
          <a:blip r:embed="rId3"/>
          <a:srcRect/>
          <a:stretch>
            <a:fillRect/>
          </a:stretch>
        </p:blipFill>
        <p:spPr bwMode="auto">
          <a:xfrm>
            <a:off x="0" y="0"/>
            <a:ext cx="8153400" cy="5380038"/>
          </a:xfrm>
          <a:prstGeom prst="rect">
            <a:avLst/>
          </a:prstGeom>
          <a:noFill/>
          <a:ln w="9525">
            <a:noFill/>
            <a:miter lim="800000"/>
            <a:headEnd/>
            <a:tailEnd/>
          </a:ln>
        </p:spPr>
      </p:pic>
      <p:sp>
        <p:nvSpPr>
          <p:cNvPr id="36866" name="TextBox 2"/>
          <p:cNvSpPr txBox="1">
            <a:spLocks noChangeArrowheads="1"/>
          </p:cNvSpPr>
          <p:nvPr/>
        </p:nvSpPr>
        <p:spPr bwMode="auto">
          <a:xfrm>
            <a:off x="228600" y="5562600"/>
            <a:ext cx="5105400" cy="946150"/>
          </a:xfrm>
          <a:prstGeom prst="rect">
            <a:avLst/>
          </a:prstGeom>
          <a:noFill/>
          <a:ln w="9525">
            <a:noFill/>
            <a:miter lim="800000"/>
            <a:headEnd/>
            <a:tailEnd/>
          </a:ln>
        </p:spPr>
        <p:txBody>
          <a:bodyPr>
            <a:spAutoFit/>
          </a:bodyPr>
          <a:lstStyle/>
          <a:p>
            <a:r>
              <a:rPr lang="en-US" sz="2800">
                <a:latin typeface="Calibri" pitchFamily="34" charset="0"/>
              </a:rPr>
              <a:t>Example collaborative task</a:t>
            </a:r>
          </a:p>
          <a:p>
            <a:pPr>
              <a:buFontTx/>
              <a:buChar char="-"/>
            </a:pPr>
            <a:r>
              <a:rPr lang="en-US" sz="2800">
                <a:latin typeface="Calibri" pitchFamily="34" charset="0"/>
              </a:rPr>
              <a:t>Articulation of surgical activities</a:t>
            </a:r>
          </a:p>
        </p:txBody>
      </p:sp>
      <p:sp>
        <p:nvSpPr>
          <p:cNvPr id="36867" name="TextBox 12"/>
          <p:cNvSpPr txBox="1">
            <a:spLocks noChangeArrowheads="1"/>
          </p:cNvSpPr>
          <p:nvPr/>
        </p:nvSpPr>
        <p:spPr bwMode="auto">
          <a:xfrm>
            <a:off x="5410200" y="5410200"/>
            <a:ext cx="2884488" cy="884238"/>
          </a:xfrm>
          <a:prstGeom prst="rect">
            <a:avLst/>
          </a:prstGeom>
          <a:noFill/>
          <a:ln w="9525">
            <a:noFill/>
            <a:miter lim="800000"/>
            <a:headEnd/>
            <a:tailEnd/>
          </a:ln>
        </p:spPr>
        <p:txBody>
          <a:bodyPr wrap="none">
            <a:spAutoFit/>
          </a:bodyPr>
          <a:lstStyle/>
          <a:p>
            <a:r>
              <a:rPr lang="en-US" sz="2800">
                <a:latin typeface="Calibri" pitchFamily="34" charset="0"/>
              </a:rPr>
              <a:t>CSCW examples:</a:t>
            </a:r>
          </a:p>
          <a:p>
            <a:r>
              <a:rPr lang="en-US" sz="2400">
                <a:latin typeface="Calibri" pitchFamily="34" charset="0"/>
              </a:rPr>
              <a:t>- Shared data displays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PICU"/>
          <p:cNvPicPr>
            <a:picLocks noChangeAspect="1" noChangeArrowheads="1"/>
          </p:cNvPicPr>
          <p:nvPr/>
        </p:nvPicPr>
        <p:blipFill>
          <a:blip r:embed="rId3"/>
          <a:srcRect/>
          <a:stretch>
            <a:fillRect/>
          </a:stretch>
        </p:blipFill>
        <p:spPr bwMode="auto">
          <a:xfrm>
            <a:off x="0" y="152400"/>
            <a:ext cx="4724400" cy="2782888"/>
          </a:xfrm>
          <a:prstGeom prst="rect">
            <a:avLst/>
          </a:prstGeom>
          <a:noFill/>
          <a:ln w="9525">
            <a:noFill/>
            <a:miter lim="800000"/>
            <a:headEnd/>
            <a:tailEnd/>
          </a:ln>
        </p:spPr>
      </p:pic>
      <p:pic>
        <p:nvPicPr>
          <p:cNvPr id="38914" name="Picture 3" descr="giving reports"/>
          <p:cNvPicPr>
            <a:picLocks noChangeAspect="1" noChangeArrowheads="1"/>
          </p:cNvPicPr>
          <p:nvPr/>
        </p:nvPicPr>
        <p:blipFill>
          <a:blip r:embed="rId4"/>
          <a:srcRect/>
          <a:stretch>
            <a:fillRect/>
          </a:stretch>
        </p:blipFill>
        <p:spPr bwMode="auto">
          <a:xfrm>
            <a:off x="3419475" y="3733800"/>
            <a:ext cx="5724525" cy="2868613"/>
          </a:xfrm>
          <a:prstGeom prst="rect">
            <a:avLst/>
          </a:prstGeom>
          <a:noFill/>
          <a:ln w="9525">
            <a:noFill/>
            <a:miter lim="800000"/>
            <a:headEnd/>
            <a:tailEnd/>
          </a:ln>
        </p:spPr>
      </p:pic>
      <p:sp>
        <p:nvSpPr>
          <p:cNvPr id="38915" name="TextBox 3"/>
          <p:cNvSpPr txBox="1">
            <a:spLocks noChangeArrowheads="1"/>
          </p:cNvSpPr>
          <p:nvPr/>
        </p:nvSpPr>
        <p:spPr bwMode="auto">
          <a:xfrm>
            <a:off x="4800600" y="838200"/>
            <a:ext cx="4343400" cy="1816100"/>
          </a:xfrm>
          <a:prstGeom prst="rect">
            <a:avLst/>
          </a:prstGeom>
          <a:noFill/>
          <a:ln w="9525">
            <a:noFill/>
            <a:miter lim="800000"/>
            <a:headEnd/>
            <a:tailEnd/>
          </a:ln>
        </p:spPr>
        <p:txBody>
          <a:bodyPr>
            <a:spAutoFit/>
          </a:bodyPr>
          <a:lstStyle/>
          <a:p>
            <a:r>
              <a:rPr lang="en-US" sz="2800">
                <a:latin typeface="Calibri" pitchFamily="34" charset="0"/>
              </a:rPr>
              <a:t>Example collaborative tasks</a:t>
            </a:r>
          </a:p>
          <a:p>
            <a:pPr>
              <a:buFontTx/>
              <a:buChar char="-"/>
            </a:pPr>
            <a:r>
              <a:rPr lang="en-US" sz="2800">
                <a:latin typeface="Calibri" pitchFamily="34" charset="0"/>
              </a:rPr>
              <a:t>Care planning</a:t>
            </a:r>
          </a:p>
          <a:p>
            <a:pPr>
              <a:buFontTx/>
              <a:buChar char="-"/>
            </a:pPr>
            <a:r>
              <a:rPr lang="en-US" sz="2800">
                <a:latin typeface="Calibri" pitchFamily="34" charset="0"/>
              </a:rPr>
              <a:t>Hand-offs</a:t>
            </a:r>
          </a:p>
          <a:p>
            <a:pPr>
              <a:buFontTx/>
              <a:buChar char="-"/>
            </a:pPr>
            <a:r>
              <a:rPr lang="en-US" sz="2800">
                <a:latin typeface="Calibri" pitchFamily="34" charset="0"/>
              </a:rPr>
              <a:t>Case management</a:t>
            </a:r>
          </a:p>
        </p:txBody>
      </p:sp>
      <p:sp>
        <p:nvSpPr>
          <p:cNvPr id="38916" name="TextBox 12"/>
          <p:cNvSpPr txBox="1">
            <a:spLocks noChangeArrowheads="1"/>
          </p:cNvSpPr>
          <p:nvPr/>
        </p:nvSpPr>
        <p:spPr bwMode="auto">
          <a:xfrm>
            <a:off x="0" y="3505200"/>
            <a:ext cx="2816225" cy="1249363"/>
          </a:xfrm>
          <a:prstGeom prst="rect">
            <a:avLst/>
          </a:prstGeom>
          <a:noFill/>
          <a:ln w="9525">
            <a:noFill/>
            <a:miter lim="800000"/>
            <a:headEnd/>
            <a:tailEnd/>
          </a:ln>
        </p:spPr>
        <p:txBody>
          <a:bodyPr wrap="none">
            <a:spAutoFit/>
          </a:bodyPr>
          <a:lstStyle/>
          <a:p>
            <a:r>
              <a:rPr lang="en-US" sz="2800">
                <a:latin typeface="Calibri" pitchFamily="34" charset="0"/>
              </a:rPr>
              <a:t>CSCW examples:</a:t>
            </a:r>
          </a:p>
          <a:p>
            <a:pPr>
              <a:buFontTx/>
              <a:buChar char="-"/>
            </a:pPr>
            <a:r>
              <a:rPr lang="en-US" sz="2400">
                <a:latin typeface="Calibri" pitchFamily="34" charset="0"/>
              </a:rPr>
              <a:t>Shared data displays</a:t>
            </a:r>
          </a:p>
          <a:p>
            <a:pPr>
              <a:buFontTx/>
              <a:buChar char="-"/>
            </a:pPr>
            <a:r>
              <a:rPr lang="en-US" sz="2400">
                <a:latin typeface="Calibri" pitchFamily="34" charset="0"/>
              </a:rPr>
              <a:t>Mobile devices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DCP00384"/>
          <p:cNvPicPr>
            <a:picLocks noChangeAspect="1" noChangeArrowheads="1"/>
          </p:cNvPicPr>
          <p:nvPr/>
        </p:nvPicPr>
        <p:blipFill>
          <a:blip r:embed="rId3"/>
          <a:srcRect/>
          <a:stretch>
            <a:fillRect/>
          </a:stretch>
        </p:blipFill>
        <p:spPr bwMode="auto">
          <a:xfrm>
            <a:off x="381000" y="533400"/>
            <a:ext cx="4191000" cy="3143250"/>
          </a:xfrm>
          <a:prstGeom prst="rect">
            <a:avLst/>
          </a:prstGeom>
          <a:noFill/>
          <a:ln w="9525">
            <a:noFill/>
            <a:miter lim="800000"/>
            <a:headEnd/>
            <a:tailEnd/>
          </a:ln>
        </p:spPr>
      </p:pic>
      <p:pic>
        <p:nvPicPr>
          <p:cNvPr id="40962" name="Picture 2"/>
          <p:cNvPicPr>
            <a:picLocks noChangeAspect="1" noChangeArrowheads="1"/>
          </p:cNvPicPr>
          <p:nvPr/>
        </p:nvPicPr>
        <p:blipFill>
          <a:blip r:embed="rId4"/>
          <a:srcRect/>
          <a:stretch>
            <a:fillRect/>
          </a:stretch>
        </p:blipFill>
        <p:spPr bwMode="auto">
          <a:xfrm>
            <a:off x="5105400" y="3733800"/>
            <a:ext cx="3733800" cy="2800350"/>
          </a:xfrm>
          <a:prstGeom prst="rect">
            <a:avLst/>
          </a:prstGeom>
          <a:noFill/>
          <a:ln w="9525">
            <a:noFill/>
            <a:miter lim="800000"/>
            <a:headEnd/>
            <a:tailEnd/>
          </a:ln>
        </p:spPr>
      </p:pic>
      <p:sp>
        <p:nvSpPr>
          <p:cNvPr id="40963" name="TextBox 3"/>
          <p:cNvSpPr txBox="1">
            <a:spLocks noChangeArrowheads="1"/>
          </p:cNvSpPr>
          <p:nvPr/>
        </p:nvSpPr>
        <p:spPr bwMode="auto">
          <a:xfrm>
            <a:off x="4648200" y="838200"/>
            <a:ext cx="4495800" cy="1816100"/>
          </a:xfrm>
          <a:prstGeom prst="rect">
            <a:avLst/>
          </a:prstGeom>
          <a:noFill/>
          <a:ln w="9525">
            <a:noFill/>
            <a:miter lim="800000"/>
            <a:headEnd/>
            <a:tailEnd/>
          </a:ln>
        </p:spPr>
        <p:txBody>
          <a:bodyPr>
            <a:spAutoFit/>
          </a:bodyPr>
          <a:lstStyle/>
          <a:p>
            <a:r>
              <a:rPr lang="en-US" sz="2800">
                <a:latin typeface="Calibri" pitchFamily="34" charset="0"/>
              </a:rPr>
              <a:t>Example collaborative tasks</a:t>
            </a:r>
          </a:p>
          <a:p>
            <a:pPr>
              <a:buFontTx/>
              <a:buChar char="-"/>
            </a:pPr>
            <a:r>
              <a:rPr lang="en-US" sz="2800">
                <a:latin typeface="Calibri" pitchFamily="34" charset="0"/>
              </a:rPr>
              <a:t>Activity &amp; resource planning</a:t>
            </a:r>
          </a:p>
          <a:p>
            <a:pPr>
              <a:buFontTx/>
              <a:buChar char="-"/>
            </a:pPr>
            <a:r>
              <a:rPr lang="en-US" sz="2800">
                <a:latin typeface="Calibri" pitchFamily="34" charset="0"/>
              </a:rPr>
              <a:t>Monitoring </a:t>
            </a:r>
          </a:p>
          <a:p>
            <a:pPr>
              <a:buFontTx/>
              <a:buChar char="-"/>
            </a:pPr>
            <a:r>
              <a:rPr lang="en-US" sz="2800">
                <a:latin typeface="Calibri" pitchFamily="34" charset="0"/>
              </a:rPr>
              <a:t>Hand-offs</a:t>
            </a:r>
          </a:p>
        </p:txBody>
      </p:sp>
      <p:sp>
        <p:nvSpPr>
          <p:cNvPr id="40964" name="TextBox 12"/>
          <p:cNvSpPr txBox="1">
            <a:spLocks noChangeArrowheads="1"/>
          </p:cNvSpPr>
          <p:nvPr/>
        </p:nvSpPr>
        <p:spPr bwMode="auto">
          <a:xfrm>
            <a:off x="304800" y="3886200"/>
            <a:ext cx="3060700" cy="1249363"/>
          </a:xfrm>
          <a:prstGeom prst="rect">
            <a:avLst/>
          </a:prstGeom>
          <a:noFill/>
          <a:ln w="9525">
            <a:noFill/>
            <a:miter lim="800000"/>
            <a:headEnd/>
            <a:tailEnd/>
          </a:ln>
        </p:spPr>
        <p:txBody>
          <a:bodyPr wrap="none">
            <a:spAutoFit/>
          </a:bodyPr>
          <a:lstStyle/>
          <a:p>
            <a:r>
              <a:rPr lang="en-US" sz="2800">
                <a:latin typeface="Calibri" pitchFamily="34" charset="0"/>
              </a:rPr>
              <a:t>CSCW examples:</a:t>
            </a:r>
          </a:p>
          <a:p>
            <a:pPr>
              <a:buFontTx/>
              <a:buChar char="-"/>
            </a:pPr>
            <a:r>
              <a:rPr lang="en-US" sz="2400">
                <a:latin typeface="Calibri" pitchFamily="34" charset="0"/>
              </a:rPr>
              <a:t>Shared data displays</a:t>
            </a:r>
          </a:p>
          <a:p>
            <a:pPr>
              <a:buFontTx/>
              <a:buChar char="-"/>
            </a:pPr>
            <a:r>
              <a:rPr lang="en-US" sz="2400">
                <a:latin typeface="Calibri" pitchFamily="34" charset="0"/>
              </a:rPr>
              <a:t>Coordination software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www.anmedhealth.org/portals/16/Staff-Images/FMPatient139.jpg"/>
          <p:cNvPicPr>
            <a:picLocks noChangeAspect="1" noChangeArrowheads="1"/>
          </p:cNvPicPr>
          <p:nvPr/>
        </p:nvPicPr>
        <p:blipFill>
          <a:blip r:embed="rId3"/>
          <a:srcRect/>
          <a:stretch>
            <a:fillRect/>
          </a:stretch>
        </p:blipFill>
        <p:spPr bwMode="auto">
          <a:xfrm>
            <a:off x="0" y="0"/>
            <a:ext cx="3810000" cy="2543175"/>
          </a:xfrm>
          <a:prstGeom prst="rect">
            <a:avLst/>
          </a:prstGeom>
          <a:noFill/>
          <a:ln w="9525">
            <a:noFill/>
            <a:miter lim="800000"/>
            <a:headEnd/>
            <a:tailEnd/>
          </a:ln>
        </p:spPr>
      </p:pic>
      <p:sp>
        <p:nvSpPr>
          <p:cNvPr id="43010" name="TextBox 3"/>
          <p:cNvSpPr txBox="1">
            <a:spLocks noChangeArrowheads="1"/>
          </p:cNvSpPr>
          <p:nvPr/>
        </p:nvSpPr>
        <p:spPr bwMode="auto">
          <a:xfrm>
            <a:off x="4267200" y="381000"/>
            <a:ext cx="4495800" cy="1800225"/>
          </a:xfrm>
          <a:prstGeom prst="rect">
            <a:avLst/>
          </a:prstGeom>
          <a:noFill/>
          <a:ln w="9525">
            <a:noFill/>
            <a:miter lim="800000"/>
            <a:headEnd/>
            <a:tailEnd/>
          </a:ln>
        </p:spPr>
        <p:txBody>
          <a:bodyPr>
            <a:spAutoFit/>
          </a:bodyPr>
          <a:lstStyle/>
          <a:p>
            <a:r>
              <a:rPr lang="en-US" sz="2800">
                <a:latin typeface="Calibri" pitchFamily="34" charset="0"/>
              </a:rPr>
              <a:t>Example collaborative tasks</a:t>
            </a:r>
          </a:p>
          <a:p>
            <a:pPr>
              <a:buFontTx/>
              <a:buChar char="-"/>
            </a:pPr>
            <a:r>
              <a:rPr lang="en-US" sz="2800">
                <a:latin typeface="Calibri" pitchFamily="34" charset="0"/>
              </a:rPr>
              <a:t>Team-based care</a:t>
            </a:r>
          </a:p>
          <a:p>
            <a:pPr>
              <a:buFontTx/>
              <a:buChar char="-"/>
            </a:pPr>
            <a:r>
              <a:rPr lang="en-US" sz="2800">
                <a:latin typeface="Calibri" pitchFamily="34" charset="0"/>
              </a:rPr>
              <a:t>Activity articulation</a:t>
            </a:r>
          </a:p>
          <a:p>
            <a:pPr>
              <a:buFontTx/>
              <a:buChar char="-"/>
            </a:pPr>
            <a:r>
              <a:rPr lang="en-US" sz="2800">
                <a:latin typeface="Calibri" pitchFamily="34" charset="0"/>
              </a:rPr>
              <a:t>Management of orders</a:t>
            </a:r>
          </a:p>
        </p:txBody>
      </p:sp>
      <p:sp>
        <p:nvSpPr>
          <p:cNvPr id="43011" name="TextBox 12"/>
          <p:cNvSpPr txBox="1">
            <a:spLocks noChangeArrowheads="1"/>
          </p:cNvSpPr>
          <p:nvPr/>
        </p:nvSpPr>
        <p:spPr bwMode="auto">
          <a:xfrm>
            <a:off x="0" y="2667000"/>
            <a:ext cx="3403600" cy="1979613"/>
          </a:xfrm>
          <a:prstGeom prst="rect">
            <a:avLst/>
          </a:prstGeom>
          <a:noFill/>
          <a:ln w="9525">
            <a:noFill/>
            <a:miter lim="800000"/>
            <a:headEnd/>
            <a:tailEnd/>
          </a:ln>
        </p:spPr>
        <p:txBody>
          <a:bodyPr wrap="none">
            <a:spAutoFit/>
          </a:bodyPr>
          <a:lstStyle/>
          <a:p>
            <a:r>
              <a:rPr lang="en-US" sz="2800">
                <a:latin typeface="Calibri" pitchFamily="34" charset="0"/>
              </a:rPr>
              <a:t>CSCW examples:</a:t>
            </a:r>
          </a:p>
          <a:p>
            <a:pPr>
              <a:buFontTx/>
              <a:buChar char="-"/>
            </a:pPr>
            <a:r>
              <a:rPr lang="en-US" sz="2400">
                <a:latin typeface="Calibri" pitchFamily="34" charset="0"/>
              </a:rPr>
              <a:t> Electronic Health Record</a:t>
            </a:r>
          </a:p>
          <a:p>
            <a:pPr>
              <a:buFontTx/>
              <a:buChar char="-"/>
            </a:pPr>
            <a:r>
              <a:rPr lang="en-US" sz="2400">
                <a:latin typeface="Calibri" pitchFamily="34" charset="0"/>
              </a:rPr>
              <a:t> Order entry</a:t>
            </a:r>
          </a:p>
          <a:p>
            <a:pPr>
              <a:buFontTx/>
              <a:buChar char="-"/>
            </a:pPr>
            <a:r>
              <a:rPr lang="en-US" sz="2400">
                <a:latin typeface="Calibri" pitchFamily="34" charset="0"/>
              </a:rPr>
              <a:t>Med Admin Records</a:t>
            </a:r>
          </a:p>
          <a:p>
            <a:pPr>
              <a:buFontTx/>
              <a:buChar char="-"/>
            </a:pPr>
            <a:r>
              <a:rPr lang="en-US" sz="2400">
                <a:latin typeface="Calibri" pitchFamily="34" charset="0"/>
              </a:rPr>
              <a:t>“Flowsheet”</a:t>
            </a:r>
          </a:p>
        </p:txBody>
      </p:sp>
      <p:pic>
        <p:nvPicPr>
          <p:cNvPr id="43012" name="Picture 5"/>
          <p:cNvPicPr>
            <a:picLocks noChangeAspect="1" noChangeArrowheads="1"/>
          </p:cNvPicPr>
          <p:nvPr/>
        </p:nvPicPr>
        <p:blipFill>
          <a:blip r:embed="rId4"/>
          <a:srcRect/>
          <a:stretch>
            <a:fillRect/>
          </a:stretch>
        </p:blipFill>
        <p:spPr bwMode="auto">
          <a:xfrm>
            <a:off x="2808288" y="3429000"/>
            <a:ext cx="6335712" cy="31321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p:cNvSpPr txBox="1">
            <a:spLocks noGrp="1"/>
          </p:cNvSpPr>
          <p:nvPr/>
        </p:nvSpPr>
        <p:spPr bwMode="auto">
          <a:xfrm>
            <a:off x="8534400" y="6553200"/>
            <a:ext cx="609600" cy="304800"/>
          </a:xfrm>
          <a:prstGeom prst="rect">
            <a:avLst/>
          </a:prstGeom>
          <a:noFill/>
          <a:ln w="9525">
            <a:noFill/>
            <a:miter lim="800000"/>
            <a:headEnd/>
            <a:tailEnd/>
          </a:ln>
        </p:spPr>
        <p:txBody>
          <a:bodyPr/>
          <a:lstStyle/>
          <a:p>
            <a:pPr algn="r"/>
            <a:fld id="{EE532641-C858-46F6-9D77-534E4EEDAAB7}" type="slidenum">
              <a:rPr lang="en-US" sz="1400">
                <a:latin typeface="Calibri" pitchFamily="34" charset="0"/>
              </a:rPr>
              <a:pPr algn="r"/>
              <a:t>15</a:t>
            </a:fld>
            <a:endParaRPr lang="en-US" sz="1400">
              <a:latin typeface="Calibri" pitchFamily="34" charset="0"/>
            </a:endParaRPr>
          </a:p>
        </p:txBody>
      </p:sp>
      <p:pic>
        <p:nvPicPr>
          <p:cNvPr id="45058" name="Picture 5" descr="https://lh3.googleusercontent.com/--ui-wd8QlIY/TqxZApVu6jI/AAAAAAAAAQQ/5yNv8hPLolM/s622/DSC_1023.JPG"/>
          <p:cNvPicPr>
            <a:picLocks noChangeAspect="1" noChangeArrowheads="1"/>
          </p:cNvPicPr>
          <p:nvPr/>
        </p:nvPicPr>
        <p:blipFill>
          <a:blip r:embed="rId3"/>
          <a:srcRect/>
          <a:stretch>
            <a:fillRect/>
          </a:stretch>
        </p:blipFill>
        <p:spPr bwMode="auto">
          <a:xfrm>
            <a:off x="1371600" y="990600"/>
            <a:ext cx="59245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229600" cy="5791200"/>
          </a:xfrm>
        </p:spPr>
        <p:txBody>
          <a:bodyPr rtlCol="0">
            <a:normAutofit fontScale="92500"/>
          </a:bodyPr>
          <a:lstStyle/>
          <a:p>
            <a:pPr eaLnBrk="1" fontAlgn="auto" hangingPunct="1">
              <a:spcAft>
                <a:spcPts val="0"/>
              </a:spcAft>
              <a:buFont typeface="Arial" pitchFamily="34" charset="0"/>
              <a:buChar char="•"/>
              <a:defRPr/>
            </a:pPr>
            <a:r>
              <a:rPr lang="en-US" sz="2400" dirty="0" smtClean="0">
                <a:solidFill>
                  <a:schemeClr val="bg1">
                    <a:lumMod val="50000"/>
                  </a:schemeClr>
                </a:solidFill>
              </a:rPr>
              <a:t>Healthcare context</a:t>
            </a:r>
          </a:p>
          <a:p>
            <a:pPr eaLnBrk="1" fontAlgn="auto" hangingPunct="1">
              <a:spcAft>
                <a:spcPts val="0"/>
              </a:spcAft>
              <a:buFont typeface="Arial" pitchFamily="34" charset="0"/>
              <a:buChar char="•"/>
              <a:defRPr/>
            </a:pPr>
            <a:r>
              <a:rPr lang="en-US" sz="2400" dirty="0" smtClean="0">
                <a:solidFill>
                  <a:schemeClr val="bg1">
                    <a:lumMod val="50000"/>
                  </a:schemeClr>
                </a:solidFill>
              </a:rPr>
              <a:t>Task “paradigms”</a:t>
            </a: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r>
              <a:rPr lang="en-US" sz="6600" b="1" dirty="0" smtClean="0">
                <a:solidFill>
                  <a:srgbClr val="FF0000"/>
                </a:solidFill>
              </a:rPr>
              <a:t>Theoretical frameworks</a:t>
            </a:r>
          </a:p>
          <a:p>
            <a:pPr marL="342900" lvl="1" indent="-342900" eaLnBrk="1" fontAlgn="auto" hangingPunct="1">
              <a:spcAft>
                <a:spcPts val="0"/>
              </a:spcAft>
              <a:buFont typeface="Arial" pitchFamily="34" charset="0"/>
              <a:buNone/>
              <a:defRPr/>
            </a:pPr>
            <a:endParaRPr lang="en-US" sz="3600" dirty="0" smtClean="0"/>
          </a:p>
          <a:p>
            <a:pPr marL="342900" lvl="1" indent="-342900" eaLnBrk="1" fontAlgn="auto" hangingPunct="1">
              <a:spcAft>
                <a:spcPts val="0"/>
              </a:spcAft>
              <a:buFont typeface="Arial" pitchFamily="34" charset="0"/>
              <a:buNone/>
              <a:defRPr/>
            </a:pPr>
            <a:r>
              <a:rPr lang="en-US" sz="3600" i="1" dirty="0" smtClean="0"/>
              <a:t>Understanding Socio-Technical Systems</a:t>
            </a:r>
          </a:p>
          <a:p>
            <a:pPr eaLnBrk="1" fontAlgn="auto" hangingPunct="1">
              <a:spcAft>
                <a:spcPts val="0"/>
              </a:spcAft>
              <a:buFont typeface="Arial" pitchFamily="34" charset="0"/>
              <a:buNone/>
              <a:defRPr/>
            </a:pPr>
            <a:endParaRPr lang="en-US" sz="4000" dirty="0" smtClean="0"/>
          </a:p>
          <a:p>
            <a:pPr eaLnBrk="1" fontAlgn="auto" hangingPunct="1">
              <a:spcAft>
                <a:spcPts val="0"/>
              </a:spcAft>
              <a:buFont typeface="Arial" pitchFamily="34" charset="0"/>
              <a:buChar char="•"/>
              <a:defRPr/>
            </a:pPr>
            <a:r>
              <a:rPr lang="en-US" sz="2400" dirty="0" smtClean="0">
                <a:solidFill>
                  <a:schemeClr val="bg1">
                    <a:lumMod val="50000"/>
                  </a:schemeClr>
                </a:solidFill>
              </a:rPr>
              <a:t>Practical impact</a:t>
            </a:r>
            <a:endParaRPr lang="en-US" sz="2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p:txBody>
          <a:bodyPr/>
          <a:lstStyle/>
          <a:p>
            <a:pPr eaLnBrk="1" hangingPunct="1"/>
            <a:r>
              <a:rPr lang="en-US" sz="3200" b="1" i="1" smtClean="0"/>
              <a:t>“</a:t>
            </a:r>
            <a:r>
              <a:rPr lang="en-US" sz="3200" b="1" i="1" smtClean="0">
                <a:solidFill>
                  <a:srgbClr val="FF0000"/>
                </a:solidFill>
              </a:rPr>
              <a:t>Distributed Cognition</a:t>
            </a:r>
            <a:r>
              <a:rPr lang="en-US" sz="3200" b="1" i="1" smtClean="0"/>
              <a:t>”</a:t>
            </a:r>
            <a:endParaRPr lang="en-US" sz="3200" smtClean="0"/>
          </a:p>
        </p:txBody>
      </p:sp>
      <p:sp>
        <p:nvSpPr>
          <p:cNvPr id="49154" name="Rectangle 3"/>
          <p:cNvSpPr>
            <a:spLocks noGrp="1" noChangeArrowheads="1"/>
          </p:cNvSpPr>
          <p:nvPr>
            <p:ph type="body" idx="1"/>
          </p:nvPr>
        </p:nvSpPr>
        <p:spPr>
          <a:xfrm>
            <a:off x="457200" y="1600200"/>
            <a:ext cx="8534400" cy="4525963"/>
          </a:xfrm>
        </p:spPr>
        <p:txBody>
          <a:bodyPr/>
          <a:lstStyle/>
          <a:p>
            <a:pPr eaLnBrk="1" hangingPunct="1">
              <a:lnSpc>
                <a:spcPct val="90000"/>
              </a:lnSpc>
              <a:buClr>
                <a:schemeClr val="tx1"/>
              </a:buClr>
              <a:buSzPct val="75000"/>
              <a:buFontTx/>
              <a:buChar char="–"/>
            </a:pPr>
            <a:r>
              <a:rPr lang="en-US" smtClean="0"/>
              <a:t>Axiom: A task is defined by the tools used</a:t>
            </a:r>
          </a:p>
          <a:p>
            <a:pPr lvl="1" eaLnBrk="1" hangingPunct="1">
              <a:lnSpc>
                <a:spcPct val="90000"/>
              </a:lnSpc>
              <a:buClr>
                <a:schemeClr val="tx1"/>
              </a:buClr>
              <a:buSzPct val="75000"/>
              <a:buFontTx/>
              <a:buChar char="–"/>
            </a:pPr>
            <a:r>
              <a:rPr lang="en-US" smtClean="0"/>
              <a:t>What are tools?</a:t>
            </a:r>
          </a:p>
          <a:p>
            <a:pPr eaLnBrk="1" hangingPunct="1">
              <a:lnSpc>
                <a:spcPct val="90000"/>
              </a:lnSpc>
              <a:buClr>
                <a:schemeClr val="tx1"/>
              </a:buClr>
              <a:buSzPct val="75000"/>
              <a:buFontTx/>
              <a:buChar char="–"/>
            </a:pPr>
            <a:r>
              <a:rPr lang="en-US" smtClean="0"/>
              <a:t>Cognitive resources are distributed between and around “agents”, not just within.</a:t>
            </a:r>
          </a:p>
          <a:p>
            <a:pPr lvl="1" eaLnBrk="1" hangingPunct="1">
              <a:lnSpc>
                <a:spcPct val="90000"/>
              </a:lnSpc>
              <a:buClr>
                <a:schemeClr val="tx1"/>
              </a:buClr>
              <a:buSzPct val="75000"/>
              <a:buFontTx/>
              <a:buChar char="–"/>
            </a:pPr>
            <a:r>
              <a:rPr lang="en-US" smtClean="0"/>
              <a:t>How cockpit remembers speed?</a:t>
            </a:r>
          </a:p>
          <a:p>
            <a:pPr lvl="1" eaLnBrk="1" hangingPunct="1">
              <a:lnSpc>
                <a:spcPct val="90000"/>
              </a:lnSpc>
              <a:buClr>
                <a:schemeClr val="tx1"/>
              </a:buClr>
              <a:buSzPct val="75000"/>
              <a:buFontTx/>
              <a:buChar char="–"/>
            </a:pPr>
            <a:r>
              <a:rPr lang="en-US" smtClean="0"/>
              <a:t>How ICU remember orders?</a:t>
            </a:r>
          </a:p>
          <a:p>
            <a:pPr eaLnBrk="1" hangingPunct="1">
              <a:lnSpc>
                <a:spcPct val="90000"/>
              </a:lnSpc>
              <a:buClr>
                <a:schemeClr val="tx1"/>
              </a:buClr>
              <a:buSzPct val="75000"/>
              <a:buFontTx/>
              <a:buChar char="–"/>
            </a:pPr>
            <a:r>
              <a:rPr lang="en-US" smtClean="0"/>
              <a:t>Understanding “cognitive properties” of external artifacts can inform design of support systems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descr="DCP00384"/>
          <p:cNvPicPr>
            <a:picLocks noChangeAspect="1" noChangeArrowheads="1"/>
          </p:cNvPicPr>
          <p:nvPr/>
        </p:nvPicPr>
        <p:blipFill>
          <a:blip r:embed="rId3"/>
          <a:srcRect/>
          <a:stretch>
            <a:fillRect/>
          </a:stretch>
        </p:blipFill>
        <p:spPr bwMode="auto">
          <a:xfrm>
            <a:off x="5408613" y="3886200"/>
            <a:ext cx="3582987" cy="2686050"/>
          </a:xfrm>
          <a:prstGeom prst="rect">
            <a:avLst/>
          </a:prstGeom>
          <a:noFill/>
          <a:ln w="9525">
            <a:noFill/>
            <a:miter lim="800000"/>
            <a:headEnd/>
            <a:tailEnd/>
          </a:ln>
        </p:spPr>
      </p:pic>
      <p:pic>
        <p:nvPicPr>
          <p:cNvPr id="51202" name="Picture 4" descr="merge6"/>
          <p:cNvPicPr>
            <a:picLocks noChangeAspect="1" noChangeArrowheads="1"/>
          </p:cNvPicPr>
          <p:nvPr/>
        </p:nvPicPr>
        <p:blipFill>
          <a:blip r:embed="rId4"/>
          <a:srcRect/>
          <a:stretch>
            <a:fillRect/>
          </a:stretch>
        </p:blipFill>
        <p:spPr bwMode="auto">
          <a:xfrm>
            <a:off x="0" y="752475"/>
            <a:ext cx="9144000" cy="3349625"/>
          </a:xfrm>
          <a:prstGeom prst="rect">
            <a:avLst/>
          </a:prstGeom>
          <a:noFill/>
          <a:ln w="9525">
            <a:noFill/>
            <a:miter lim="800000"/>
            <a:headEnd/>
            <a:tailEnd/>
          </a:ln>
        </p:spPr>
      </p:pic>
      <p:sp>
        <p:nvSpPr>
          <p:cNvPr id="51203" name="Rectangle 9"/>
          <p:cNvSpPr>
            <a:spLocks noChangeArrowheads="1"/>
          </p:cNvSpPr>
          <p:nvPr/>
        </p:nvSpPr>
        <p:spPr bwMode="auto">
          <a:xfrm>
            <a:off x="3419475" y="3290888"/>
            <a:ext cx="9144000" cy="357187"/>
          </a:xfrm>
          <a:prstGeom prst="rect">
            <a:avLst/>
          </a:prstGeom>
          <a:noFill/>
          <a:ln w="9525">
            <a:noFill/>
            <a:miter lim="800000"/>
            <a:headEnd/>
            <a:tailEnd/>
          </a:ln>
        </p:spPr>
        <p:txBody>
          <a:bodyPr lIns="80412" tIns="40206" rIns="80412" bIns="40206">
            <a:spAutoFit/>
          </a:bodyPr>
          <a:lstStyle/>
          <a:p>
            <a:endParaRPr lang="en-US">
              <a:latin typeface="Calibri" pitchFamily="34" charset="0"/>
            </a:endParaRPr>
          </a:p>
        </p:txBody>
      </p:sp>
      <p:sp>
        <p:nvSpPr>
          <p:cNvPr id="51204" name="Rectangle 11"/>
          <p:cNvSpPr>
            <a:spLocks noChangeArrowheads="1"/>
          </p:cNvSpPr>
          <p:nvPr/>
        </p:nvSpPr>
        <p:spPr bwMode="auto">
          <a:xfrm>
            <a:off x="3440113" y="3262313"/>
            <a:ext cx="9144000" cy="358775"/>
          </a:xfrm>
          <a:prstGeom prst="rect">
            <a:avLst/>
          </a:prstGeom>
          <a:noFill/>
          <a:ln w="9525">
            <a:noFill/>
            <a:miter lim="800000"/>
            <a:headEnd/>
            <a:tailEnd/>
          </a:ln>
        </p:spPr>
        <p:txBody>
          <a:bodyPr lIns="80412" tIns="40206" rIns="80412" bIns="40206">
            <a:spAutoFit/>
          </a:bodyPr>
          <a:lstStyle/>
          <a:p>
            <a:endParaRPr lang="en-US">
              <a:latin typeface="Calibri" pitchFamily="34" charset="0"/>
            </a:endParaRPr>
          </a:p>
        </p:txBody>
      </p:sp>
      <p:sp>
        <p:nvSpPr>
          <p:cNvPr id="51205" name="Rectangle 13"/>
          <p:cNvSpPr>
            <a:spLocks noChangeArrowheads="1"/>
          </p:cNvSpPr>
          <p:nvPr/>
        </p:nvSpPr>
        <p:spPr bwMode="auto">
          <a:xfrm>
            <a:off x="3371850" y="3281363"/>
            <a:ext cx="9144000" cy="358775"/>
          </a:xfrm>
          <a:prstGeom prst="rect">
            <a:avLst/>
          </a:prstGeom>
          <a:noFill/>
          <a:ln w="9525">
            <a:noFill/>
            <a:miter lim="800000"/>
            <a:headEnd/>
            <a:tailEnd/>
          </a:ln>
        </p:spPr>
        <p:txBody>
          <a:bodyPr lIns="80412" tIns="40206" rIns="80412" bIns="40206">
            <a:spAutoFit/>
          </a:bodyPr>
          <a:lstStyle/>
          <a:p>
            <a:endParaRPr lang="en-US">
              <a:latin typeface="Calibri" pitchFamily="34" charset="0"/>
            </a:endParaRPr>
          </a:p>
        </p:txBody>
      </p:sp>
      <p:sp>
        <p:nvSpPr>
          <p:cNvPr id="51206" name="Rectangle 10"/>
          <p:cNvSpPr>
            <a:spLocks noChangeArrowheads="1"/>
          </p:cNvSpPr>
          <p:nvPr/>
        </p:nvSpPr>
        <p:spPr bwMode="auto">
          <a:xfrm>
            <a:off x="228600" y="4572000"/>
            <a:ext cx="4572000" cy="2014538"/>
          </a:xfrm>
          <a:prstGeom prst="rect">
            <a:avLst/>
          </a:prstGeom>
          <a:noFill/>
          <a:ln w="9525">
            <a:noFill/>
            <a:miter lim="800000"/>
            <a:headEnd/>
            <a:tailEnd/>
          </a:ln>
        </p:spPr>
        <p:txBody>
          <a:bodyPr>
            <a:spAutoFit/>
          </a:bodyPr>
          <a:lstStyle/>
          <a:p>
            <a:pPr>
              <a:buFontTx/>
              <a:buChar char="-"/>
            </a:pPr>
            <a:r>
              <a:rPr lang="en-US"/>
              <a:t>Collaborative work can be highly dynamic and unpredictable </a:t>
            </a:r>
          </a:p>
          <a:p>
            <a:pPr marL="742950" lvl="1" indent="-285750">
              <a:buFontTx/>
              <a:buChar char="-"/>
            </a:pPr>
            <a:r>
              <a:rPr lang="en-US"/>
              <a:t>patients not ready, surgeons not available, equipment breakdowns, case much longer/shorter</a:t>
            </a:r>
          </a:p>
          <a:p>
            <a:pPr>
              <a:buFontTx/>
              <a:buChar char="-"/>
            </a:pPr>
            <a:r>
              <a:rPr lang="en-US"/>
              <a:t>“Open system”</a:t>
            </a:r>
          </a:p>
          <a:p>
            <a:pPr marL="742950" lvl="1" indent="-285750">
              <a:buFontTx/>
              <a:buChar char="-"/>
            </a:pPr>
            <a:r>
              <a:rPr lang="en-US"/>
              <a:t>A number of factors beyond control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upside down"/>
          <p:cNvPicPr>
            <a:picLocks noChangeAspect="1" noChangeArrowheads="1"/>
          </p:cNvPicPr>
          <p:nvPr/>
        </p:nvPicPr>
        <p:blipFill>
          <a:blip r:embed="rId3"/>
          <a:srcRect/>
          <a:stretch>
            <a:fillRect/>
          </a:stretch>
        </p:blipFill>
        <p:spPr bwMode="auto">
          <a:xfrm>
            <a:off x="1095375" y="0"/>
            <a:ext cx="7132638" cy="1624013"/>
          </a:xfrm>
          <a:prstGeom prst="rect">
            <a:avLst/>
          </a:prstGeom>
          <a:noFill/>
          <a:ln w="9525">
            <a:noFill/>
            <a:miter lim="800000"/>
            <a:headEnd/>
            <a:tailEnd/>
          </a:ln>
        </p:spPr>
      </p:pic>
      <p:pic>
        <p:nvPicPr>
          <p:cNvPr id="53250" name="Picture 4" descr="merge7"/>
          <p:cNvPicPr>
            <a:picLocks noChangeAspect="1" noChangeArrowheads="1"/>
          </p:cNvPicPr>
          <p:nvPr/>
        </p:nvPicPr>
        <p:blipFill>
          <a:blip r:embed="rId4"/>
          <a:srcRect/>
          <a:stretch>
            <a:fillRect/>
          </a:stretch>
        </p:blipFill>
        <p:spPr bwMode="auto">
          <a:xfrm>
            <a:off x="1831975" y="1797050"/>
            <a:ext cx="7045325" cy="3917950"/>
          </a:xfrm>
          <a:prstGeom prst="rect">
            <a:avLst/>
          </a:prstGeom>
          <a:noFill/>
          <a:ln w="9525">
            <a:noFill/>
            <a:miter lim="800000"/>
            <a:headEnd/>
            <a:tailEnd/>
          </a:ln>
        </p:spPr>
      </p:pic>
      <p:sp>
        <p:nvSpPr>
          <p:cNvPr id="53251" name="Oval 5"/>
          <p:cNvSpPr>
            <a:spLocks noChangeArrowheads="1"/>
          </p:cNvSpPr>
          <p:nvPr/>
        </p:nvSpPr>
        <p:spPr bwMode="auto">
          <a:xfrm>
            <a:off x="3168650" y="2017713"/>
            <a:ext cx="5708650" cy="1411287"/>
          </a:xfrm>
          <a:prstGeom prst="ellipse">
            <a:avLst/>
          </a:prstGeom>
          <a:noFill/>
          <a:ln w="9525">
            <a:solidFill>
              <a:schemeClr val="tx1"/>
            </a:solidFill>
            <a:round/>
            <a:headEnd/>
            <a:tailEnd/>
          </a:ln>
        </p:spPr>
        <p:txBody>
          <a:bodyPr wrap="none" lIns="80412" tIns="40206" rIns="80412" bIns="40206" anchor="ctr"/>
          <a:lstStyle/>
          <a:p>
            <a:endParaRPr lang="en-US">
              <a:latin typeface="Calibri" pitchFamily="34" charset="0"/>
            </a:endParaRPr>
          </a:p>
        </p:txBody>
      </p:sp>
      <p:sp>
        <p:nvSpPr>
          <p:cNvPr id="53252" name="Line 6"/>
          <p:cNvSpPr>
            <a:spLocks noChangeShapeType="1"/>
          </p:cNvSpPr>
          <p:nvPr/>
        </p:nvSpPr>
        <p:spPr bwMode="auto">
          <a:xfrm flipH="1" flipV="1">
            <a:off x="4705350" y="874713"/>
            <a:ext cx="803275" cy="1143000"/>
          </a:xfrm>
          <a:prstGeom prst="line">
            <a:avLst/>
          </a:prstGeom>
          <a:noFill/>
          <a:ln w="9525">
            <a:solidFill>
              <a:schemeClr val="tx1"/>
            </a:solidFill>
            <a:round/>
            <a:headEnd/>
            <a:tailEnd type="triangle" w="med" len="med"/>
          </a:ln>
        </p:spPr>
        <p:txBody>
          <a:bodyPr lIns="80412" tIns="40206" rIns="80412" bIns="40206"/>
          <a:lstStyle/>
          <a:p>
            <a:endParaRPr lang="en-US"/>
          </a:p>
        </p:txBody>
      </p:sp>
      <p:sp>
        <p:nvSpPr>
          <p:cNvPr id="53253" name="Rectangle 8"/>
          <p:cNvSpPr>
            <a:spLocks noChangeArrowheads="1"/>
          </p:cNvSpPr>
          <p:nvPr/>
        </p:nvSpPr>
        <p:spPr bwMode="auto">
          <a:xfrm>
            <a:off x="3665538" y="6097588"/>
            <a:ext cx="5478462" cy="354012"/>
          </a:xfrm>
          <a:prstGeom prst="rect">
            <a:avLst/>
          </a:prstGeom>
          <a:solidFill>
            <a:srgbClr val="0C4B7A"/>
          </a:solidFill>
          <a:ln w="9525">
            <a:noFill/>
            <a:miter lim="800000"/>
            <a:headEnd/>
            <a:tailEnd/>
          </a:ln>
        </p:spPr>
        <p:txBody>
          <a:bodyPr wrap="none" lIns="80412" tIns="40206" rIns="80412" bIns="40206" anchor="ctr">
            <a:spAutoFit/>
          </a:bodyPr>
          <a:lstStyle/>
          <a:p>
            <a:r>
              <a:rPr lang="en-US">
                <a:latin typeface="Calibri" pitchFamily="34" charset="0"/>
              </a:rPr>
              <a:t>Xiao Y, Seagull FJ.. Intl J Med Inform. 76(S):261-266. 2007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457200"/>
            <a:ext cx="8229600" cy="5668963"/>
          </a:xfrm>
        </p:spPr>
        <p:txBody>
          <a:bodyPr/>
          <a:lstStyle/>
          <a:p>
            <a:pPr eaLnBrk="1" hangingPunct="1"/>
            <a:r>
              <a:rPr lang="en-US" sz="4000" smtClean="0"/>
              <a:t>Healthcare context</a:t>
            </a:r>
          </a:p>
          <a:p>
            <a:pPr eaLnBrk="1" hangingPunct="1">
              <a:buFont typeface="Arial" charset="0"/>
              <a:buNone/>
            </a:pPr>
            <a:endParaRPr lang="en-US" sz="4000" smtClean="0"/>
          </a:p>
          <a:p>
            <a:pPr eaLnBrk="1" hangingPunct="1"/>
            <a:r>
              <a:rPr lang="en-US" sz="4000" smtClean="0"/>
              <a:t>Task “paradigms”</a:t>
            </a:r>
          </a:p>
          <a:p>
            <a:pPr eaLnBrk="1" hangingPunct="1"/>
            <a:endParaRPr lang="en-US" sz="4000" smtClean="0"/>
          </a:p>
          <a:p>
            <a:pPr eaLnBrk="1" hangingPunct="1"/>
            <a:r>
              <a:rPr lang="en-US" sz="4000" smtClean="0"/>
              <a:t>Theoretical frameworks</a:t>
            </a:r>
          </a:p>
          <a:p>
            <a:pPr eaLnBrk="1" hangingPunct="1"/>
            <a:endParaRPr lang="en-US" sz="4000" smtClean="0"/>
          </a:p>
          <a:p>
            <a:pPr eaLnBrk="1" hangingPunct="1"/>
            <a:r>
              <a:rPr lang="en-US" sz="4000" smtClean="0"/>
              <a:t>Practical impact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a:stretch>
            <a:fillRect/>
          </a:stretch>
        </p:blipFill>
        <p:spPr bwMode="auto">
          <a:xfrm>
            <a:off x="4572000" y="2989263"/>
            <a:ext cx="4572000" cy="3429000"/>
          </a:xfrm>
          <a:prstGeom prst="rect">
            <a:avLst/>
          </a:prstGeom>
          <a:noFill/>
          <a:ln w="12700">
            <a:solidFill>
              <a:srgbClr val="000000"/>
            </a:solidFill>
            <a:miter lim="800000"/>
            <a:headEnd/>
            <a:tailEnd/>
          </a:ln>
        </p:spPr>
      </p:pic>
      <p:pic>
        <p:nvPicPr>
          <p:cNvPr id="55298" name="Picture 3"/>
          <p:cNvPicPr>
            <a:picLocks noChangeAspect="1" noChangeArrowheads="1"/>
          </p:cNvPicPr>
          <p:nvPr/>
        </p:nvPicPr>
        <p:blipFill>
          <a:blip r:embed="rId4"/>
          <a:srcRect/>
          <a:stretch>
            <a:fillRect/>
          </a:stretch>
        </p:blipFill>
        <p:spPr bwMode="auto">
          <a:xfrm>
            <a:off x="0" y="2989263"/>
            <a:ext cx="4572000" cy="3429000"/>
          </a:xfrm>
          <a:prstGeom prst="rect">
            <a:avLst/>
          </a:prstGeom>
          <a:noFill/>
          <a:ln w="19050">
            <a:solidFill>
              <a:srgbClr val="000000"/>
            </a:solidFill>
            <a:miter lim="800000"/>
            <a:headEnd/>
            <a:tailEnd/>
          </a:ln>
        </p:spPr>
      </p:pic>
      <p:sp>
        <p:nvSpPr>
          <p:cNvPr id="55299" name="Rectangle 4"/>
          <p:cNvSpPr>
            <a:spLocks noChangeArrowheads="1"/>
          </p:cNvSpPr>
          <p:nvPr/>
        </p:nvSpPr>
        <p:spPr bwMode="auto">
          <a:xfrm>
            <a:off x="376238" y="2173288"/>
            <a:ext cx="4195762" cy="819150"/>
          </a:xfrm>
          <a:prstGeom prst="rect">
            <a:avLst/>
          </a:prstGeom>
          <a:noFill/>
          <a:ln w="9525">
            <a:noFill/>
            <a:miter lim="800000"/>
            <a:headEnd/>
            <a:tailEnd/>
          </a:ln>
        </p:spPr>
        <p:txBody>
          <a:bodyPr lIns="89595" tIns="44798" rIns="89595" bIns="44798">
            <a:spAutoFit/>
          </a:bodyPr>
          <a:lstStyle/>
          <a:p>
            <a:pPr defTabSz="895350"/>
            <a:r>
              <a:rPr lang="en-GB" sz="2400" i="1">
                <a:cs typeface="Times New Roman" pitchFamily="18" charset="0"/>
              </a:rPr>
              <a:t>"Why can't I follow that case" or "move to there."</a:t>
            </a:r>
            <a:endParaRPr lang="en-US" sz="2400" i="1">
              <a:cs typeface="Times New Roman" pitchFamily="18" charset="0"/>
            </a:endParaRPr>
          </a:p>
        </p:txBody>
      </p:sp>
      <p:sp>
        <p:nvSpPr>
          <p:cNvPr id="55300" name="Rectangle 5"/>
          <p:cNvSpPr>
            <a:spLocks noChangeArrowheads="1"/>
          </p:cNvSpPr>
          <p:nvPr/>
        </p:nvSpPr>
        <p:spPr bwMode="auto">
          <a:xfrm>
            <a:off x="4838700" y="1981200"/>
            <a:ext cx="3732213" cy="819150"/>
          </a:xfrm>
          <a:prstGeom prst="rect">
            <a:avLst/>
          </a:prstGeom>
          <a:noFill/>
          <a:ln w="9525">
            <a:noFill/>
            <a:miter lim="800000"/>
            <a:headEnd/>
            <a:tailEnd/>
          </a:ln>
        </p:spPr>
        <p:txBody>
          <a:bodyPr lIns="89595" tIns="44798" rIns="89595" bIns="44798">
            <a:spAutoFit/>
          </a:bodyPr>
          <a:lstStyle/>
          <a:p>
            <a:pPr defTabSz="895350"/>
            <a:r>
              <a:rPr lang="en-GB" sz="2400" i="1">
                <a:cs typeface="Times New Roman" pitchFamily="18" charset="0"/>
              </a:rPr>
              <a:t>“I use [the board] to see if I can push”</a:t>
            </a:r>
            <a:endParaRPr lang="en-US" sz="2400" i="1">
              <a:cs typeface="Times New Roman" pitchFamily="18" charset="0"/>
            </a:endParaRPr>
          </a:p>
        </p:txBody>
      </p:sp>
      <p:sp>
        <p:nvSpPr>
          <p:cNvPr id="55301" name="Text Box 6"/>
          <p:cNvSpPr txBox="1">
            <a:spLocks noChangeArrowheads="1"/>
          </p:cNvSpPr>
          <p:nvPr/>
        </p:nvSpPr>
        <p:spPr bwMode="auto">
          <a:xfrm>
            <a:off x="381000" y="914400"/>
            <a:ext cx="7604125" cy="946150"/>
          </a:xfrm>
          <a:prstGeom prst="rect">
            <a:avLst/>
          </a:prstGeom>
          <a:noFill/>
          <a:ln w="9525">
            <a:noFill/>
            <a:miter lim="800000"/>
            <a:headEnd/>
            <a:tailEnd/>
          </a:ln>
        </p:spPr>
        <p:txBody>
          <a:bodyPr wrap="none">
            <a:spAutoFit/>
          </a:bodyPr>
          <a:lstStyle/>
          <a:p>
            <a:pPr marL="571500" indent="-571500"/>
            <a:r>
              <a:rPr lang="en-US" sz="2000"/>
              <a:t>Collaborative work often requires more than information exchange</a:t>
            </a:r>
          </a:p>
          <a:p>
            <a:pPr marL="571500" indent="-571500">
              <a:buFontTx/>
              <a:buChar char="-"/>
            </a:pPr>
            <a:r>
              <a:rPr lang="en-US"/>
              <a:t>Negotiation</a:t>
            </a:r>
          </a:p>
          <a:p>
            <a:pPr marL="571500" indent="-571500">
              <a:buFontTx/>
              <a:buChar char="-"/>
            </a:pPr>
            <a:r>
              <a:rPr lang="en-US"/>
              <a:t>“Fairness” and favors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3"/>
          <a:srcRect/>
          <a:stretch>
            <a:fillRect/>
          </a:stretch>
        </p:blipFill>
        <p:spPr bwMode="auto">
          <a:xfrm>
            <a:off x="5684838" y="3886200"/>
            <a:ext cx="3459162" cy="2590800"/>
          </a:xfrm>
          <a:prstGeom prst="rect">
            <a:avLst/>
          </a:prstGeom>
          <a:noFill/>
          <a:ln w="9525">
            <a:noFill/>
            <a:miter lim="800000"/>
            <a:headEnd/>
            <a:tailEnd/>
          </a:ln>
        </p:spPr>
      </p:pic>
      <p:pic>
        <p:nvPicPr>
          <p:cNvPr id="57346" name="Picture 3"/>
          <p:cNvPicPr>
            <a:picLocks noChangeAspect="1" noChangeArrowheads="1"/>
          </p:cNvPicPr>
          <p:nvPr/>
        </p:nvPicPr>
        <p:blipFill>
          <a:blip r:embed="rId4"/>
          <a:srcRect/>
          <a:stretch>
            <a:fillRect/>
          </a:stretch>
        </p:blipFill>
        <p:spPr bwMode="auto">
          <a:xfrm>
            <a:off x="5791200" y="0"/>
            <a:ext cx="3352800" cy="2514600"/>
          </a:xfrm>
          <a:prstGeom prst="rect">
            <a:avLst/>
          </a:prstGeom>
          <a:noFill/>
          <a:ln w="9525">
            <a:noFill/>
            <a:miter lim="800000"/>
            <a:headEnd/>
            <a:tailEnd/>
          </a:ln>
        </p:spPr>
      </p:pic>
      <p:pic>
        <p:nvPicPr>
          <p:cNvPr id="57347" name="Content Placeholder 4" descr="IMG_3332.jpg"/>
          <p:cNvPicPr>
            <a:picLocks noChangeAspect="1"/>
          </p:cNvPicPr>
          <p:nvPr/>
        </p:nvPicPr>
        <p:blipFill>
          <a:blip r:embed="rId5"/>
          <a:srcRect l="-262" r="-162"/>
          <a:stretch>
            <a:fillRect/>
          </a:stretch>
        </p:blipFill>
        <p:spPr bwMode="auto">
          <a:xfrm>
            <a:off x="0" y="1828800"/>
            <a:ext cx="5815013" cy="4343400"/>
          </a:xfrm>
          <a:prstGeom prst="rect">
            <a:avLst/>
          </a:prstGeom>
          <a:noFill/>
          <a:ln w="9525">
            <a:noFill/>
            <a:miter lim="800000"/>
            <a:headEnd/>
            <a:tailEnd/>
          </a:ln>
        </p:spPr>
      </p:pic>
      <p:sp>
        <p:nvSpPr>
          <p:cNvPr id="57348" name="Text Box 5"/>
          <p:cNvSpPr txBox="1">
            <a:spLocks noChangeArrowheads="1"/>
          </p:cNvSpPr>
          <p:nvPr/>
        </p:nvSpPr>
        <p:spPr bwMode="auto">
          <a:xfrm>
            <a:off x="288925" y="341313"/>
            <a:ext cx="3651250" cy="366712"/>
          </a:xfrm>
          <a:prstGeom prst="rect">
            <a:avLst/>
          </a:prstGeom>
          <a:noFill/>
          <a:ln w="9525">
            <a:noFill/>
            <a:miter lim="800000"/>
            <a:headEnd/>
            <a:tailEnd/>
          </a:ln>
        </p:spPr>
        <p:txBody>
          <a:bodyPr wrap="none">
            <a:spAutoFit/>
          </a:bodyPr>
          <a:lstStyle/>
          <a:p>
            <a:r>
              <a:rPr lang="en-US"/>
              <a:t>We built, but they don’t use. Why?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12775" y="228600"/>
            <a:ext cx="8418513" cy="990600"/>
          </a:xfrm>
        </p:spPr>
        <p:txBody>
          <a:bodyPr/>
          <a:lstStyle/>
          <a:p>
            <a:pPr eaLnBrk="1" hangingPunct="1"/>
            <a:r>
              <a:rPr lang="en-US" smtClean="0"/>
              <a:t>“</a:t>
            </a:r>
            <a:r>
              <a:rPr lang="en-US" i="1" smtClean="0">
                <a:solidFill>
                  <a:srgbClr val="FF0000"/>
                </a:solidFill>
              </a:rPr>
              <a:t>Information hubs</a:t>
            </a:r>
            <a:r>
              <a:rPr lang="en-US" smtClean="0"/>
              <a:t>”</a:t>
            </a:r>
            <a:br>
              <a:rPr lang="en-US" smtClean="0"/>
            </a:br>
            <a:r>
              <a:rPr lang="en-US" sz="2800" smtClean="0"/>
              <a:t>(Scupelli 2011)</a:t>
            </a:r>
            <a:endParaRPr lang="en-US" smtClean="0"/>
          </a:p>
        </p:txBody>
      </p:sp>
      <p:sp>
        <p:nvSpPr>
          <p:cNvPr id="30722" name="Slide Number Placeholder 4"/>
          <p:cNvSpPr>
            <a:spLocks noGrp="1"/>
          </p:cNvSpPr>
          <p:nvPr>
            <p:ph type="sldNum" sz="quarter" idx="12"/>
          </p:nvPr>
        </p:nvSpPr>
        <p:spPr/>
        <p:txBody>
          <a:bodyPr>
            <a:normAutofit/>
          </a:bodyPr>
          <a:lstStyle/>
          <a:p>
            <a:pPr>
              <a:defRPr/>
            </a:pPr>
            <a:fld id="{1839AA53-F36D-418A-A998-8E35DCB50DE8}" type="slidenum">
              <a:rPr lang="ko-KR" altLang="en-US"/>
              <a:pPr>
                <a:defRPr/>
              </a:pPr>
              <a:t>22</a:t>
            </a:fld>
            <a:endParaRPr lang="en-US" altLang="ko-KR"/>
          </a:p>
        </p:txBody>
      </p:sp>
      <p:sp>
        <p:nvSpPr>
          <p:cNvPr id="30724" name="Rectangle 3"/>
          <p:cNvSpPr>
            <a:spLocks noGrp="1" noChangeArrowheads="1"/>
          </p:cNvSpPr>
          <p:nvPr>
            <p:ph sz="quarter" idx="1"/>
          </p:nvPr>
        </p:nvSpPr>
        <p:spPr>
          <a:xfrm>
            <a:off x="609600" y="1600200"/>
            <a:ext cx="4800600" cy="4876800"/>
          </a:xfrm>
        </p:spPr>
        <p:txBody>
          <a:bodyPr/>
          <a:lstStyle/>
          <a:p>
            <a:pPr eaLnBrk="1" hangingPunct="1">
              <a:lnSpc>
                <a:spcPct val="90000"/>
              </a:lnSpc>
              <a:spcBef>
                <a:spcPct val="25000"/>
              </a:spcBef>
            </a:pPr>
            <a:r>
              <a:rPr lang="en-US" smtClean="0"/>
              <a:t>How architectural designs impact coordination? </a:t>
            </a:r>
          </a:p>
          <a:p>
            <a:pPr lvl="1" eaLnBrk="1" hangingPunct="1">
              <a:lnSpc>
                <a:spcPct val="90000"/>
              </a:lnSpc>
              <a:spcBef>
                <a:spcPct val="25000"/>
              </a:spcBef>
            </a:pPr>
            <a:r>
              <a:rPr lang="en-US" smtClean="0"/>
              <a:t>Schedule board</a:t>
            </a:r>
          </a:p>
          <a:p>
            <a:pPr lvl="2" eaLnBrk="1" hangingPunct="1">
              <a:lnSpc>
                <a:spcPct val="90000"/>
              </a:lnSpc>
              <a:spcBef>
                <a:spcPct val="25000"/>
              </a:spcBef>
            </a:pPr>
            <a:r>
              <a:rPr lang="en-US" smtClean="0"/>
              <a:t>Makes schedule visible</a:t>
            </a:r>
          </a:p>
          <a:p>
            <a:pPr lvl="2" eaLnBrk="1" hangingPunct="1">
              <a:lnSpc>
                <a:spcPct val="90000"/>
              </a:lnSpc>
              <a:spcBef>
                <a:spcPct val="25000"/>
              </a:spcBef>
            </a:pPr>
            <a:r>
              <a:rPr lang="en-US" smtClean="0"/>
              <a:t>Integrates information </a:t>
            </a:r>
          </a:p>
          <a:p>
            <a:pPr lvl="2" eaLnBrk="1" hangingPunct="1">
              <a:lnSpc>
                <a:spcPct val="90000"/>
              </a:lnSpc>
              <a:spcBef>
                <a:spcPct val="25000"/>
              </a:spcBef>
            </a:pPr>
            <a:r>
              <a:rPr lang="en-US" smtClean="0"/>
              <a:t>Serves multiple groups</a:t>
            </a:r>
          </a:p>
          <a:p>
            <a:pPr lvl="1" eaLnBrk="1" hangingPunct="1">
              <a:lnSpc>
                <a:spcPct val="90000"/>
              </a:lnSpc>
              <a:spcBef>
                <a:spcPct val="25000"/>
              </a:spcBef>
            </a:pPr>
            <a:r>
              <a:rPr lang="en-US" smtClean="0"/>
              <a:t>Control desk area</a:t>
            </a:r>
          </a:p>
          <a:p>
            <a:pPr lvl="2" eaLnBrk="1" hangingPunct="1">
              <a:lnSpc>
                <a:spcPct val="90000"/>
              </a:lnSpc>
              <a:spcBef>
                <a:spcPct val="25000"/>
              </a:spcBef>
            </a:pPr>
            <a:r>
              <a:rPr lang="en-US" sz="2100" smtClean="0"/>
              <a:t>Charge nurse coordinates</a:t>
            </a:r>
          </a:p>
          <a:p>
            <a:pPr lvl="2" eaLnBrk="1" hangingPunct="1">
              <a:lnSpc>
                <a:spcPct val="90000"/>
              </a:lnSpc>
              <a:spcBef>
                <a:spcPct val="25000"/>
              </a:spcBef>
            </a:pPr>
            <a:r>
              <a:rPr lang="en-US" sz="2100" smtClean="0"/>
              <a:t>Transport teams</a:t>
            </a:r>
          </a:p>
          <a:p>
            <a:pPr lvl="2" eaLnBrk="1" hangingPunct="1">
              <a:lnSpc>
                <a:spcPct val="90000"/>
              </a:lnSpc>
              <a:spcBef>
                <a:spcPct val="25000"/>
              </a:spcBef>
            </a:pPr>
            <a:r>
              <a:rPr lang="en-US" sz="2100" smtClean="0"/>
              <a:t>Equipment requests</a:t>
            </a:r>
          </a:p>
          <a:p>
            <a:pPr lvl="2" eaLnBrk="1" hangingPunct="1">
              <a:lnSpc>
                <a:spcPct val="90000"/>
              </a:lnSpc>
              <a:spcBef>
                <a:spcPct val="25000"/>
              </a:spcBef>
            </a:pPr>
            <a:r>
              <a:rPr lang="en-US" sz="2100" smtClean="0"/>
              <a:t>Online schedule</a:t>
            </a:r>
            <a:endParaRPr lang="en-US" smtClean="0"/>
          </a:p>
        </p:txBody>
      </p:sp>
      <p:pic>
        <p:nvPicPr>
          <p:cNvPr id="30728" name="Picture 7" descr="WhiteboardsBaltimoreInfoHotspots 034"/>
          <p:cNvPicPr>
            <a:picLocks noChangeAspect="1" noChangeArrowheads="1"/>
          </p:cNvPicPr>
          <p:nvPr/>
        </p:nvPicPr>
        <p:blipFill>
          <a:blip r:embed="rId3"/>
          <a:srcRect/>
          <a:stretch>
            <a:fillRect/>
          </a:stretch>
        </p:blipFill>
        <p:spPr bwMode="auto">
          <a:xfrm>
            <a:off x="5478463" y="4343400"/>
            <a:ext cx="2370137" cy="1828800"/>
          </a:xfrm>
          <a:prstGeom prst="rect">
            <a:avLst/>
          </a:prstGeom>
          <a:noFill/>
          <a:ln w="9525">
            <a:noFill/>
            <a:miter lim="800000"/>
            <a:headEnd/>
            <a:tailEnd/>
          </a:ln>
        </p:spPr>
      </p:pic>
      <p:pic>
        <p:nvPicPr>
          <p:cNvPr id="59397" name="Picture 8" descr="baltimore_whiteboards 016.jpg"/>
          <p:cNvPicPr>
            <a:picLocks noChangeAspect="1"/>
          </p:cNvPicPr>
          <p:nvPr/>
        </p:nvPicPr>
        <p:blipFill>
          <a:blip r:embed="rId4"/>
          <a:srcRect/>
          <a:stretch>
            <a:fillRect/>
          </a:stretch>
        </p:blipFill>
        <p:spPr bwMode="auto">
          <a:xfrm>
            <a:off x="5486400" y="1576388"/>
            <a:ext cx="2368550" cy="1852612"/>
          </a:xfrm>
          <a:prstGeom prst="rect">
            <a:avLst/>
          </a:prstGeom>
          <a:noFill/>
          <a:ln w="9525">
            <a:noFill/>
            <a:miter lim="800000"/>
            <a:headEnd/>
            <a:tailEnd/>
          </a:ln>
        </p:spPr>
      </p:pic>
      <p:cxnSp>
        <p:nvCxnSpPr>
          <p:cNvPr id="10" name="Straight Arrow Connector 9"/>
          <p:cNvCxnSpPr>
            <a:stCxn id="9" idx="2"/>
            <a:endCxn id="30728" idx="0"/>
          </p:cNvCxnSpPr>
          <p:nvPr/>
        </p:nvCxnSpPr>
        <p:spPr>
          <a:xfrm rot="5400000">
            <a:off x="6209507" y="3882231"/>
            <a:ext cx="914400" cy="7937"/>
          </a:xfrm>
          <a:prstGeom prst="straightConnector1">
            <a:avLst/>
          </a:prstGeom>
          <a:ln>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12775" y="228600"/>
            <a:ext cx="7351713" cy="990600"/>
          </a:xfrm>
        </p:spPr>
        <p:txBody>
          <a:bodyPr/>
          <a:lstStyle/>
          <a:p>
            <a:pPr eaLnBrk="1" hangingPunct="1"/>
            <a:r>
              <a:rPr lang="en-US" smtClean="0"/>
              <a:t>Information Hub Design</a:t>
            </a:r>
          </a:p>
        </p:txBody>
      </p:sp>
      <p:sp>
        <p:nvSpPr>
          <p:cNvPr id="6" name="Slide Number Placeholder 5"/>
          <p:cNvSpPr>
            <a:spLocks noGrp="1"/>
          </p:cNvSpPr>
          <p:nvPr>
            <p:ph type="sldNum" sz="quarter" idx="11"/>
          </p:nvPr>
        </p:nvSpPr>
        <p:spPr/>
        <p:txBody>
          <a:bodyPr>
            <a:normAutofit/>
          </a:bodyPr>
          <a:lstStyle/>
          <a:p>
            <a:pPr>
              <a:defRPr/>
            </a:pPr>
            <a:fld id="{BB28133E-4631-4A70-90BC-CB274DF3D4F2}" type="slidenum">
              <a:rPr lang="ko-KR" altLang="en-US" smtClean="0"/>
              <a:pPr>
                <a:defRPr/>
              </a:pPr>
              <a:t>23</a:t>
            </a:fld>
            <a:endParaRPr lang="en-US" altLang="ko-KR"/>
          </a:p>
        </p:txBody>
      </p:sp>
      <p:sp>
        <p:nvSpPr>
          <p:cNvPr id="61443" name="TextBox 33"/>
          <p:cNvSpPr txBox="1">
            <a:spLocks noChangeArrowheads="1"/>
          </p:cNvSpPr>
          <p:nvPr/>
        </p:nvSpPr>
        <p:spPr bwMode="auto">
          <a:xfrm>
            <a:off x="685800" y="5943600"/>
            <a:ext cx="2800350" cy="538163"/>
          </a:xfrm>
          <a:prstGeom prst="rect">
            <a:avLst/>
          </a:prstGeom>
          <a:noFill/>
          <a:ln w="9525">
            <a:noFill/>
            <a:miter lim="800000"/>
            <a:headEnd/>
            <a:tailEnd/>
          </a:ln>
        </p:spPr>
        <p:txBody>
          <a:bodyPr wrap="none">
            <a:spAutoFit/>
          </a:bodyPr>
          <a:lstStyle/>
          <a:p>
            <a:pPr>
              <a:buClr>
                <a:schemeClr val="accent2"/>
              </a:buClr>
              <a:buSzPct val="60000"/>
              <a:buFont typeface="Wingdings" pitchFamily="2" charset="2"/>
              <a:buChar char=""/>
            </a:pPr>
            <a:r>
              <a:rPr lang="en-US" sz="2900">
                <a:latin typeface="Tw Cen MT" pitchFamily="34" charset="0"/>
              </a:rPr>
              <a:t> Separate areas</a:t>
            </a:r>
          </a:p>
        </p:txBody>
      </p:sp>
      <p:pic>
        <p:nvPicPr>
          <p:cNvPr id="61444" name="Picture 12" descr="Large_access3.jpg"/>
          <p:cNvPicPr>
            <a:picLocks noChangeAspect="1"/>
          </p:cNvPicPr>
          <p:nvPr/>
        </p:nvPicPr>
        <p:blipFill>
          <a:blip r:embed="rId3"/>
          <a:srcRect/>
          <a:stretch>
            <a:fillRect/>
          </a:stretch>
        </p:blipFill>
        <p:spPr bwMode="auto">
          <a:xfrm>
            <a:off x="609600" y="3200400"/>
            <a:ext cx="2713038" cy="2773363"/>
          </a:xfrm>
          <a:prstGeom prst="rect">
            <a:avLst/>
          </a:prstGeom>
          <a:noFill/>
          <a:ln w="9525">
            <a:noFill/>
            <a:miter lim="800000"/>
            <a:headEnd/>
            <a:tailEnd/>
          </a:ln>
        </p:spPr>
      </p:pic>
      <p:pic>
        <p:nvPicPr>
          <p:cNvPr id="14" name="Picture 13" descr="Large_access4.jpg"/>
          <p:cNvPicPr>
            <a:picLocks noChangeAspect="1"/>
          </p:cNvPicPr>
          <p:nvPr/>
        </p:nvPicPr>
        <p:blipFill>
          <a:blip r:embed="rId4"/>
          <a:srcRect/>
          <a:stretch>
            <a:fillRect/>
          </a:stretch>
        </p:blipFill>
        <p:spPr bwMode="auto">
          <a:xfrm>
            <a:off x="612775" y="3200400"/>
            <a:ext cx="2713038" cy="2773363"/>
          </a:xfrm>
          <a:prstGeom prst="rect">
            <a:avLst/>
          </a:prstGeom>
          <a:noFill/>
          <a:ln w="9525">
            <a:noFill/>
            <a:miter lim="800000"/>
            <a:headEnd/>
            <a:tailEnd/>
          </a:ln>
        </p:spPr>
      </p:pic>
      <p:pic>
        <p:nvPicPr>
          <p:cNvPr id="15" name="Picture 14" descr="Large_access5.jpg"/>
          <p:cNvPicPr>
            <a:picLocks noChangeAspect="1"/>
          </p:cNvPicPr>
          <p:nvPr/>
        </p:nvPicPr>
        <p:blipFill>
          <a:blip r:embed="rId5"/>
          <a:srcRect/>
          <a:stretch>
            <a:fillRect/>
          </a:stretch>
        </p:blipFill>
        <p:spPr bwMode="auto">
          <a:xfrm>
            <a:off x="612775" y="3200400"/>
            <a:ext cx="2713038" cy="2773363"/>
          </a:xfrm>
          <a:prstGeom prst="rect">
            <a:avLst/>
          </a:prstGeom>
          <a:noFill/>
          <a:ln w="9525">
            <a:noFill/>
            <a:miter lim="800000"/>
            <a:headEnd/>
            <a:tailEnd/>
          </a:ln>
        </p:spPr>
      </p:pic>
      <p:pic>
        <p:nvPicPr>
          <p:cNvPr id="61447" name="Picture 7" descr="figure9"/>
          <p:cNvPicPr>
            <a:picLocks noChangeAspect="1" noChangeArrowheads="1"/>
          </p:cNvPicPr>
          <p:nvPr/>
        </p:nvPicPr>
        <p:blipFill>
          <a:blip r:embed="rId6"/>
          <a:srcRect/>
          <a:stretch>
            <a:fillRect/>
          </a:stretch>
        </p:blipFill>
        <p:spPr bwMode="auto">
          <a:xfrm>
            <a:off x="639763" y="1600200"/>
            <a:ext cx="3028950" cy="1828800"/>
          </a:xfrm>
          <a:prstGeom prst="rect">
            <a:avLst/>
          </a:prstGeom>
          <a:noFill/>
          <a:ln w="9525">
            <a:noFill/>
            <a:miter lim="800000"/>
            <a:headEnd/>
            <a:tailEnd/>
          </a:ln>
        </p:spPr>
      </p:pic>
      <p:pic>
        <p:nvPicPr>
          <p:cNvPr id="61448" name="Picture 17" descr="Small_stripped_access2.jpg"/>
          <p:cNvPicPr>
            <a:picLocks noChangeAspect="1"/>
          </p:cNvPicPr>
          <p:nvPr/>
        </p:nvPicPr>
        <p:blipFill>
          <a:blip r:embed="rId7"/>
          <a:srcRect/>
          <a:stretch>
            <a:fillRect/>
          </a:stretch>
        </p:blipFill>
        <p:spPr bwMode="auto">
          <a:xfrm>
            <a:off x="5105400" y="3124200"/>
            <a:ext cx="2724150" cy="2944813"/>
          </a:xfrm>
          <a:prstGeom prst="rect">
            <a:avLst/>
          </a:prstGeom>
          <a:noFill/>
          <a:ln w="9525">
            <a:noFill/>
            <a:miter lim="800000"/>
            <a:headEnd/>
            <a:tailEnd/>
          </a:ln>
        </p:spPr>
      </p:pic>
      <p:pic>
        <p:nvPicPr>
          <p:cNvPr id="19" name="Picture 18" descr="Small_stripped_access3.jpg"/>
          <p:cNvPicPr>
            <a:picLocks noChangeAspect="1"/>
          </p:cNvPicPr>
          <p:nvPr/>
        </p:nvPicPr>
        <p:blipFill>
          <a:blip r:embed="rId8"/>
          <a:srcRect/>
          <a:stretch>
            <a:fillRect/>
          </a:stretch>
        </p:blipFill>
        <p:spPr bwMode="auto">
          <a:xfrm>
            <a:off x="5105400" y="3124200"/>
            <a:ext cx="2724150" cy="2944813"/>
          </a:xfrm>
          <a:prstGeom prst="rect">
            <a:avLst/>
          </a:prstGeom>
          <a:noFill/>
          <a:ln w="9525">
            <a:noFill/>
            <a:miter lim="800000"/>
            <a:headEnd/>
            <a:tailEnd/>
          </a:ln>
        </p:spPr>
      </p:pic>
      <p:sp>
        <p:nvSpPr>
          <p:cNvPr id="61450" name="TextBox 34"/>
          <p:cNvSpPr txBox="1">
            <a:spLocks noChangeArrowheads="1"/>
          </p:cNvSpPr>
          <p:nvPr/>
        </p:nvSpPr>
        <p:spPr bwMode="auto">
          <a:xfrm>
            <a:off x="4724400" y="5943600"/>
            <a:ext cx="3313113" cy="538163"/>
          </a:xfrm>
          <a:prstGeom prst="rect">
            <a:avLst/>
          </a:prstGeom>
          <a:noFill/>
          <a:ln w="9525">
            <a:noFill/>
            <a:miter lim="800000"/>
            <a:headEnd/>
            <a:tailEnd/>
          </a:ln>
        </p:spPr>
        <p:txBody>
          <a:bodyPr wrap="none">
            <a:spAutoFit/>
          </a:bodyPr>
          <a:lstStyle/>
          <a:p>
            <a:pPr>
              <a:buClr>
                <a:schemeClr val="accent2"/>
              </a:buClr>
              <a:buSzPct val="60000"/>
              <a:buFont typeface="Wingdings" pitchFamily="2" charset="2"/>
              <a:buChar char=""/>
            </a:pPr>
            <a:r>
              <a:rPr lang="en-US" sz="2900">
                <a:latin typeface="Tw Cen MT" pitchFamily="34" charset="0"/>
              </a:rPr>
              <a:t> Overlapping areas</a:t>
            </a:r>
          </a:p>
        </p:txBody>
      </p:sp>
      <p:pic>
        <p:nvPicPr>
          <p:cNvPr id="61451" name="Picture 6" descr="figure_11"/>
          <p:cNvPicPr>
            <a:picLocks noChangeAspect="1" noChangeArrowheads="1"/>
          </p:cNvPicPr>
          <p:nvPr/>
        </p:nvPicPr>
        <p:blipFill>
          <a:blip r:embed="rId9"/>
          <a:srcRect/>
          <a:stretch>
            <a:fillRect/>
          </a:stretch>
        </p:blipFill>
        <p:spPr bwMode="auto">
          <a:xfrm>
            <a:off x="5105400" y="1600200"/>
            <a:ext cx="302895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2"/>
          <p:cNvSpPr>
            <a:spLocks noGrp="1" noChangeArrowheads="1"/>
          </p:cNvSpPr>
          <p:nvPr>
            <p:ph type="title"/>
          </p:nvPr>
        </p:nvSpPr>
        <p:spPr/>
        <p:txBody>
          <a:bodyPr/>
          <a:lstStyle/>
          <a:p>
            <a:pPr eaLnBrk="1" hangingPunct="1"/>
            <a:r>
              <a:rPr lang="en-US" sz="3200" b="1" i="1" smtClean="0"/>
              <a:t>“</a:t>
            </a:r>
            <a:r>
              <a:rPr lang="en-US" sz="3200" b="1" i="1" smtClean="0">
                <a:solidFill>
                  <a:srgbClr val="FF0000"/>
                </a:solidFill>
              </a:rPr>
              <a:t>Conversation as Communication</a:t>
            </a:r>
            <a:r>
              <a:rPr lang="en-US" sz="3200" b="1" i="1" smtClean="0"/>
              <a:t>”</a:t>
            </a:r>
            <a:br>
              <a:rPr lang="en-US" sz="3200" b="1" i="1" smtClean="0"/>
            </a:br>
            <a:r>
              <a:rPr lang="en-US" sz="2800" smtClean="0"/>
              <a:t>(Coiera, 2000)</a:t>
            </a:r>
            <a:endParaRPr lang="en-US" sz="3200" smtClean="0"/>
          </a:p>
        </p:txBody>
      </p:sp>
      <p:sp>
        <p:nvSpPr>
          <p:cNvPr id="63490" name="Rectangle 3"/>
          <p:cNvSpPr>
            <a:spLocks noGrp="1" noChangeArrowheads="1"/>
          </p:cNvSpPr>
          <p:nvPr>
            <p:ph type="body" idx="1"/>
          </p:nvPr>
        </p:nvSpPr>
        <p:spPr/>
        <p:txBody>
          <a:bodyPr/>
          <a:lstStyle/>
          <a:p>
            <a:pPr eaLnBrk="1" hangingPunct="1">
              <a:lnSpc>
                <a:spcPct val="90000"/>
              </a:lnSpc>
              <a:buClr>
                <a:schemeClr val="tx1"/>
              </a:buClr>
              <a:buSzPct val="75000"/>
              <a:buFontTx/>
              <a:buChar char="–"/>
            </a:pPr>
            <a:r>
              <a:rPr lang="en-US" sz="2800" smtClean="0"/>
              <a:t>Conversation is more than “acquiring” and “presenting”</a:t>
            </a:r>
          </a:p>
          <a:p>
            <a:pPr lvl="1" eaLnBrk="1" hangingPunct="1">
              <a:lnSpc>
                <a:spcPct val="90000"/>
              </a:lnSpc>
              <a:buClr>
                <a:schemeClr val="tx1"/>
              </a:buClr>
              <a:buSzPct val="75000"/>
              <a:buFont typeface="Wingdings" pitchFamily="2" charset="2"/>
              <a:buChar char="l"/>
            </a:pPr>
            <a:r>
              <a:rPr lang="en-US" sz="2000" smtClean="0"/>
              <a:t>60% of clinician time in clinics spent on talking</a:t>
            </a:r>
          </a:p>
          <a:p>
            <a:pPr lvl="1" eaLnBrk="1" hangingPunct="1">
              <a:lnSpc>
                <a:spcPct val="90000"/>
              </a:lnSpc>
              <a:buClr>
                <a:schemeClr val="tx1"/>
              </a:buClr>
              <a:buSzPct val="75000"/>
              <a:buFont typeface="Wingdings" pitchFamily="2" charset="2"/>
              <a:buChar char="l"/>
            </a:pPr>
            <a:r>
              <a:rPr lang="en-US" sz="2000" smtClean="0"/>
              <a:t>50% of information requests were to colleagues (not document sources)</a:t>
            </a:r>
          </a:p>
          <a:p>
            <a:pPr lvl="1" eaLnBrk="1" hangingPunct="1">
              <a:lnSpc>
                <a:spcPct val="90000"/>
              </a:lnSpc>
              <a:buClr>
                <a:schemeClr val="tx1"/>
              </a:buClr>
              <a:buSzPct val="75000"/>
              <a:buFont typeface="Wingdings" pitchFamily="2" charset="2"/>
              <a:buChar char="l"/>
            </a:pPr>
            <a:r>
              <a:rPr lang="en-US" sz="2000" smtClean="0"/>
              <a:t>50% of information transactions face-to-face</a:t>
            </a:r>
          </a:p>
          <a:p>
            <a:pPr eaLnBrk="1" hangingPunct="1">
              <a:lnSpc>
                <a:spcPct val="90000"/>
              </a:lnSpc>
              <a:buClr>
                <a:schemeClr val="tx1"/>
              </a:buClr>
              <a:buSzPct val="75000"/>
              <a:buFontTx/>
              <a:buChar char="–"/>
            </a:pPr>
            <a:r>
              <a:rPr lang="en-US" sz="2800" smtClean="0"/>
              <a:t>Biggest information repository is people; biggest information system is the web of conversations</a:t>
            </a:r>
          </a:p>
          <a:p>
            <a:pPr eaLnBrk="1" hangingPunct="1">
              <a:lnSpc>
                <a:spcPct val="90000"/>
              </a:lnSpc>
              <a:buClr>
                <a:schemeClr val="tx1"/>
              </a:buClr>
              <a:buSzPct val="75000"/>
              <a:buFontTx/>
              <a:buChar char="–"/>
            </a:pPr>
            <a:r>
              <a:rPr lang="en-US" sz="2800" smtClean="0"/>
              <a:t>Blending of </a:t>
            </a:r>
            <a:r>
              <a:rPr lang="en-US" sz="2800" i="1" smtClean="0"/>
              <a:t>information</a:t>
            </a:r>
            <a:r>
              <a:rPr lang="en-US" sz="2800" smtClean="0"/>
              <a:t> and </a:t>
            </a:r>
            <a:r>
              <a:rPr lang="en-US" sz="2800" i="1" smtClean="0"/>
              <a:t>communication</a:t>
            </a:r>
            <a:r>
              <a:rPr lang="en-US" sz="2800" smtClean="0"/>
              <a:t> technology</a:t>
            </a:r>
          </a:p>
          <a:p>
            <a:pPr lvl="1" eaLnBrk="1" hangingPunct="1">
              <a:lnSpc>
                <a:spcPct val="90000"/>
              </a:lnSpc>
              <a:buClr>
                <a:schemeClr val="tx1"/>
              </a:buClr>
              <a:buSzPct val="75000"/>
              <a:buFont typeface="Wingdings" pitchFamily="2" charset="2"/>
              <a:buChar char="l"/>
            </a:pPr>
            <a:r>
              <a:rPr lang="en-US" sz="2000" smtClean="0"/>
              <a:t>More formalization of process -&gt; more computation potential.</a:t>
            </a:r>
          </a:p>
          <a:p>
            <a:pPr lvl="1" eaLnBrk="1" hangingPunct="1">
              <a:lnSpc>
                <a:spcPct val="90000"/>
              </a:lnSpc>
              <a:buClr>
                <a:schemeClr val="tx1"/>
              </a:buClr>
              <a:buSzPct val="75000"/>
              <a:buFont typeface="Wingdings" pitchFamily="2" charset="2"/>
              <a:buChar char="l"/>
            </a:pPr>
            <a:r>
              <a:rPr lang="en-US" sz="2000" smtClean="0"/>
              <a:t>Less formalization-&gt; more communication (eg telephone).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5168900" y="0"/>
            <a:ext cx="3975100" cy="6553200"/>
          </a:xfrm>
          <a:prstGeom prst="rect">
            <a:avLst/>
          </a:prstGeom>
          <a:noFill/>
          <a:ln w="9525">
            <a:noFill/>
            <a:miter lim="800000"/>
            <a:headEnd/>
            <a:tailEnd/>
          </a:ln>
        </p:spPr>
      </p:pic>
      <p:sp>
        <p:nvSpPr>
          <p:cNvPr id="65538" name="Rectangle 3"/>
          <p:cNvSpPr>
            <a:spLocks noGrp="1" noChangeArrowheads="1"/>
          </p:cNvSpPr>
          <p:nvPr>
            <p:ph type="title"/>
          </p:nvPr>
        </p:nvSpPr>
        <p:spPr/>
        <p:txBody>
          <a:bodyPr/>
          <a:lstStyle/>
          <a:p>
            <a:pPr algn="l" eaLnBrk="1" hangingPunct="1"/>
            <a:r>
              <a:rPr lang="en-US" sz="3600" smtClean="0"/>
              <a:t>Conversation in intensive care	</a:t>
            </a:r>
          </a:p>
        </p:txBody>
      </p:sp>
      <p:sp>
        <p:nvSpPr>
          <p:cNvPr id="65539" name="Rectangle 4"/>
          <p:cNvSpPr>
            <a:spLocks noGrp="1" noChangeArrowheads="1"/>
          </p:cNvSpPr>
          <p:nvPr>
            <p:ph type="body" idx="1"/>
          </p:nvPr>
        </p:nvSpPr>
        <p:spPr>
          <a:xfrm>
            <a:off x="533400" y="1447800"/>
            <a:ext cx="4921250" cy="4648200"/>
          </a:xfrm>
        </p:spPr>
        <p:txBody>
          <a:bodyPr/>
          <a:lstStyle/>
          <a:p>
            <a:pPr eaLnBrk="1" hangingPunct="1">
              <a:lnSpc>
                <a:spcPct val="80000"/>
              </a:lnSpc>
            </a:pPr>
            <a:r>
              <a:rPr lang="en-US" sz="2400" i="1" u="sng" smtClean="0"/>
              <a:t>Nemeth et al 2005.</a:t>
            </a:r>
            <a:r>
              <a:rPr lang="en-US" sz="2400" smtClean="0"/>
              <a:t> High context sensitivity, compact reference, gestures, and stylized expressions. </a:t>
            </a:r>
          </a:p>
          <a:p>
            <a:pPr eaLnBrk="1" hangingPunct="1">
              <a:lnSpc>
                <a:spcPct val="80000"/>
              </a:lnSpc>
            </a:pPr>
            <a:r>
              <a:rPr lang="en-US" sz="2400" i="1" u="sng" smtClean="0"/>
              <a:t>Kowalsky et al 2005.</a:t>
            </a:r>
            <a:r>
              <a:rPr lang="en-US" sz="2400" smtClean="0"/>
              <a:t> Clinicians use two forms of conversation to conduct this exchange: variations of soliloquy (</a:t>
            </a:r>
            <a:r>
              <a:rPr lang="en-US" sz="2400" smtClean="0">
                <a:solidFill>
                  <a:srgbClr val="FF0000"/>
                </a:solidFill>
              </a:rPr>
              <a:t>monologue</a:t>
            </a:r>
            <a:r>
              <a:rPr lang="en-US" sz="2400" smtClean="0"/>
              <a:t>) and colloquy (</a:t>
            </a:r>
            <a:r>
              <a:rPr lang="en-US" sz="2400" smtClean="0">
                <a:solidFill>
                  <a:srgbClr val="FF0000"/>
                </a:solidFill>
              </a:rPr>
              <a:t>dialogue</a:t>
            </a:r>
            <a:r>
              <a:rPr lang="en-US" sz="2400" smtClean="0"/>
              <a:t>). Both forms demonstrate the same variable, emotion-laden, dynamic, and complex traits as the work domain that they are used to manage.</a:t>
            </a:r>
          </a:p>
          <a:p>
            <a:pPr lvl="1" eaLnBrk="1" hangingPunct="1">
              <a:lnSpc>
                <a:spcPct val="80000"/>
              </a:lnSpc>
            </a:pPr>
            <a:endParaRPr lang="en-US" sz="2000" smtClean="0"/>
          </a:p>
        </p:txBody>
      </p:sp>
      <p:sp>
        <p:nvSpPr>
          <p:cNvPr id="65540" name="Text Box 5"/>
          <p:cNvSpPr txBox="1">
            <a:spLocks noChangeArrowheads="1"/>
          </p:cNvSpPr>
          <p:nvPr/>
        </p:nvSpPr>
        <p:spPr bwMode="auto">
          <a:xfrm>
            <a:off x="822325" y="6056313"/>
            <a:ext cx="2216150" cy="366712"/>
          </a:xfrm>
          <a:prstGeom prst="rect">
            <a:avLst/>
          </a:prstGeom>
          <a:noFill/>
          <a:ln w="9525">
            <a:noFill/>
            <a:miter lim="800000"/>
            <a:headEnd/>
            <a:tailEnd/>
          </a:ln>
        </p:spPr>
        <p:txBody>
          <a:bodyPr wrap="none">
            <a:spAutoFit/>
          </a:bodyPr>
          <a:lstStyle/>
          <a:p>
            <a:r>
              <a:rPr lang="en-US"/>
              <a:t>Courtesy of Nemeth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2"/>
          <p:cNvSpPr>
            <a:spLocks noGrp="1" noChangeArrowheads="1"/>
          </p:cNvSpPr>
          <p:nvPr>
            <p:ph type="title"/>
          </p:nvPr>
        </p:nvSpPr>
        <p:spPr/>
        <p:txBody>
          <a:bodyPr/>
          <a:lstStyle/>
          <a:p>
            <a:pPr eaLnBrk="1" hangingPunct="1"/>
            <a:r>
              <a:rPr lang="en-US" sz="3200" b="1" i="1" smtClean="0"/>
              <a:t>“</a:t>
            </a:r>
            <a:r>
              <a:rPr lang="en-US" sz="3200" b="1" i="1" smtClean="0">
                <a:solidFill>
                  <a:srgbClr val="FF0000"/>
                </a:solidFill>
              </a:rPr>
              <a:t>Trajectory</a:t>
            </a:r>
            <a:r>
              <a:rPr lang="en-US" sz="3200" b="1" i="1" smtClean="0"/>
              <a:t>”</a:t>
            </a:r>
            <a:br>
              <a:rPr lang="en-US" sz="3200" b="1" i="1" smtClean="0"/>
            </a:br>
            <a:r>
              <a:rPr lang="en-US" sz="2800" smtClean="0"/>
              <a:t>(Faraj &amp; Xiao, 2006)</a:t>
            </a:r>
            <a:endParaRPr lang="en-US" sz="3200" smtClean="0"/>
          </a:p>
        </p:txBody>
      </p:sp>
      <p:sp>
        <p:nvSpPr>
          <p:cNvPr id="67586" name="Rectangle 3"/>
          <p:cNvSpPr>
            <a:spLocks noGrp="1" noChangeArrowheads="1"/>
          </p:cNvSpPr>
          <p:nvPr>
            <p:ph type="body" idx="1"/>
          </p:nvPr>
        </p:nvSpPr>
        <p:spPr/>
        <p:txBody>
          <a:bodyPr/>
          <a:lstStyle/>
          <a:p>
            <a:pPr eaLnBrk="1" hangingPunct="1">
              <a:lnSpc>
                <a:spcPct val="90000"/>
              </a:lnSpc>
              <a:buClr>
                <a:schemeClr val="tx1"/>
              </a:buClr>
              <a:buSzPct val="75000"/>
              <a:buFontTx/>
              <a:buChar char="–"/>
            </a:pPr>
            <a:r>
              <a:rPr lang="en-US" sz="2800" smtClean="0"/>
              <a:t>Originally defined as a temporally unfolding sequence of events, actions, and interactions – aimed at ensuring patient medical recovery </a:t>
            </a:r>
          </a:p>
          <a:p>
            <a:pPr eaLnBrk="1" hangingPunct="1">
              <a:lnSpc>
                <a:spcPct val="90000"/>
              </a:lnSpc>
              <a:buClr>
                <a:schemeClr val="tx1"/>
              </a:buClr>
              <a:buSzPct val="75000"/>
              <a:buFontTx/>
              <a:buChar char="–"/>
            </a:pPr>
            <a:r>
              <a:rPr lang="en-US" sz="2800" smtClean="0"/>
              <a:t>Collaborators often act on, and often share information on, </a:t>
            </a:r>
            <a:r>
              <a:rPr lang="en-US" sz="2800" u="sng" smtClean="0"/>
              <a:t>expectation</a:t>
            </a:r>
            <a:r>
              <a:rPr lang="en-US" sz="2800" smtClean="0"/>
              <a:t> of temporal courses of events.</a:t>
            </a:r>
          </a:p>
        </p:txBody>
      </p:sp>
      <p:grpSp>
        <p:nvGrpSpPr>
          <p:cNvPr id="67587" name="Group 3"/>
          <p:cNvGrpSpPr>
            <a:grpSpLocks noChangeAspect="1"/>
          </p:cNvGrpSpPr>
          <p:nvPr/>
        </p:nvGrpSpPr>
        <p:grpSpPr bwMode="auto">
          <a:xfrm>
            <a:off x="457200" y="4191000"/>
            <a:ext cx="8001000" cy="2262188"/>
            <a:chOff x="720" y="4313"/>
            <a:chExt cx="7807" cy="2207"/>
          </a:xfrm>
        </p:grpSpPr>
        <p:sp>
          <p:nvSpPr>
            <p:cNvPr id="67588" name="AutoShape 4"/>
            <p:cNvSpPr>
              <a:spLocks noChangeAspect="1" noChangeArrowheads="1"/>
            </p:cNvSpPr>
            <p:nvPr/>
          </p:nvSpPr>
          <p:spPr bwMode="auto">
            <a:xfrm>
              <a:off x="720" y="4313"/>
              <a:ext cx="7807" cy="2207"/>
            </a:xfrm>
            <a:prstGeom prst="rect">
              <a:avLst/>
            </a:prstGeom>
            <a:noFill/>
            <a:ln w="9525">
              <a:solidFill>
                <a:srgbClr val="C0C0C0"/>
              </a:solidFill>
              <a:miter lim="800000"/>
              <a:headEnd/>
              <a:tailEnd/>
            </a:ln>
          </p:spPr>
          <p:txBody>
            <a:bodyPr/>
            <a:lstStyle/>
            <a:p>
              <a:endParaRPr lang="en-US">
                <a:latin typeface="Calibri" pitchFamily="34" charset="0"/>
              </a:endParaRPr>
            </a:p>
          </p:txBody>
        </p:sp>
        <p:sp>
          <p:nvSpPr>
            <p:cNvPr id="67589" name="Text Box 5"/>
            <p:cNvSpPr txBox="1">
              <a:spLocks noChangeArrowheads="1"/>
            </p:cNvSpPr>
            <p:nvPr/>
          </p:nvSpPr>
          <p:spPr bwMode="auto">
            <a:xfrm>
              <a:off x="805" y="4722"/>
              <a:ext cx="1080" cy="360"/>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Admission</a:t>
              </a:r>
              <a:endParaRPr lang="en-US" sz="1600">
                <a:latin typeface="Calibri" pitchFamily="34" charset="0"/>
              </a:endParaRPr>
            </a:p>
          </p:txBody>
        </p:sp>
        <p:sp>
          <p:nvSpPr>
            <p:cNvPr id="67590" name="Line 6"/>
            <p:cNvSpPr>
              <a:spLocks noChangeShapeType="1"/>
            </p:cNvSpPr>
            <p:nvPr/>
          </p:nvSpPr>
          <p:spPr bwMode="auto">
            <a:xfrm>
              <a:off x="972" y="5590"/>
              <a:ext cx="7368" cy="1"/>
            </a:xfrm>
            <a:prstGeom prst="line">
              <a:avLst/>
            </a:prstGeom>
            <a:noFill/>
            <a:ln w="9525">
              <a:solidFill>
                <a:srgbClr val="000000"/>
              </a:solidFill>
              <a:round/>
              <a:headEnd/>
              <a:tailEnd type="triangle" w="med" len="med"/>
            </a:ln>
          </p:spPr>
          <p:txBody>
            <a:bodyPr/>
            <a:lstStyle/>
            <a:p>
              <a:endParaRPr lang="en-US"/>
            </a:p>
          </p:txBody>
        </p:sp>
        <p:sp>
          <p:nvSpPr>
            <p:cNvPr id="67591" name="Line 7"/>
            <p:cNvSpPr>
              <a:spLocks noChangeShapeType="1"/>
            </p:cNvSpPr>
            <p:nvPr/>
          </p:nvSpPr>
          <p:spPr bwMode="auto">
            <a:xfrm flipV="1">
              <a:off x="972" y="5055"/>
              <a:ext cx="1" cy="535"/>
            </a:xfrm>
            <a:prstGeom prst="line">
              <a:avLst/>
            </a:prstGeom>
            <a:noFill/>
            <a:ln w="9525">
              <a:solidFill>
                <a:srgbClr val="000000"/>
              </a:solidFill>
              <a:round/>
              <a:headEnd type="triangle" w="med" len="med"/>
              <a:tailEnd/>
            </a:ln>
          </p:spPr>
          <p:txBody>
            <a:bodyPr/>
            <a:lstStyle/>
            <a:p>
              <a:endParaRPr lang="en-US"/>
            </a:p>
          </p:txBody>
        </p:sp>
        <p:sp>
          <p:nvSpPr>
            <p:cNvPr id="67592" name="Text Box 8"/>
            <p:cNvSpPr txBox="1">
              <a:spLocks noChangeArrowheads="1"/>
            </p:cNvSpPr>
            <p:nvPr/>
          </p:nvSpPr>
          <p:spPr bwMode="auto">
            <a:xfrm>
              <a:off x="1668" y="4335"/>
              <a:ext cx="2340" cy="360"/>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Diagnosis (MRI, CT, ETC)</a:t>
              </a:r>
              <a:endParaRPr lang="en-US" sz="1600">
                <a:latin typeface="Calibri" pitchFamily="34" charset="0"/>
              </a:endParaRPr>
            </a:p>
          </p:txBody>
        </p:sp>
        <p:sp>
          <p:nvSpPr>
            <p:cNvPr id="67593" name="Text Box 9"/>
            <p:cNvSpPr txBox="1">
              <a:spLocks noChangeArrowheads="1"/>
            </p:cNvSpPr>
            <p:nvPr/>
          </p:nvSpPr>
          <p:spPr bwMode="auto">
            <a:xfrm>
              <a:off x="3106" y="4774"/>
              <a:ext cx="1080" cy="360"/>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Surgery</a:t>
              </a:r>
              <a:endParaRPr lang="en-US" sz="1600">
                <a:latin typeface="Calibri" pitchFamily="34" charset="0"/>
              </a:endParaRPr>
            </a:p>
          </p:txBody>
        </p:sp>
        <p:sp>
          <p:nvSpPr>
            <p:cNvPr id="67594" name="Text Box 10"/>
            <p:cNvSpPr txBox="1">
              <a:spLocks noChangeArrowheads="1"/>
            </p:cNvSpPr>
            <p:nvPr/>
          </p:nvSpPr>
          <p:spPr bwMode="auto">
            <a:xfrm>
              <a:off x="4840" y="4775"/>
              <a:ext cx="1260" cy="360"/>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Stabilization</a:t>
              </a:r>
              <a:endParaRPr lang="en-US" sz="1600">
                <a:latin typeface="Calibri" pitchFamily="34" charset="0"/>
              </a:endParaRPr>
            </a:p>
          </p:txBody>
        </p:sp>
        <p:sp>
          <p:nvSpPr>
            <p:cNvPr id="67595" name="Text Box 11"/>
            <p:cNvSpPr txBox="1">
              <a:spLocks noChangeArrowheads="1"/>
            </p:cNvSpPr>
            <p:nvPr/>
          </p:nvSpPr>
          <p:spPr bwMode="auto">
            <a:xfrm>
              <a:off x="6152" y="4353"/>
              <a:ext cx="1260" cy="721"/>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Assessment</a:t>
              </a:r>
            </a:p>
            <a:p>
              <a:r>
                <a:rPr lang="en-US" altLang="zh-CN" sz="1600">
                  <a:latin typeface="Calibri" pitchFamily="34" charset="0"/>
                </a:rPr>
                <a:t>+</a:t>
              </a:r>
            </a:p>
            <a:p>
              <a:r>
                <a:rPr lang="en-US" altLang="zh-CN" sz="1600">
                  <a:latin typeface="Calibri" pitchFamily="34" charset="0"/>
                </a:rPr>
                <a:t>Disposition</a:t>
              </a:r>
              <a:endParaRPr lang="en-US" sz="1600">
                <a:latin typeface="Calibri" pitchFamily="34" charset="0"/>
              </a:endParaRPr>
            </a:p>
          </p:txBody>
        </p:sp>
        <p:sp>
          <p:nvSpPr>
            <p:cNvPr id="67596" name="Text Box 12"/>
            <p:cNvSpPr txBox="1">
              <a:spLocks noChangeArrowheads="1"/>
            </p:cNvSpPr>
            <p:nvPr/>
          </p:nvSpPr>
          <p:spPr bwMode="auto">
            <a:xfrm>
              <a:off x="7584" y="4774"/>
              <a:ext cx="943" cy="240"/>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Discharge</a:t>
              </a:r>
              <a:endParaRPr lang="en-US" sz="1600">
                <a:latin typeface="Calibri" pitchFamily="34" charset="0"/>
              </a:endParaRPr>
            </a:p>
          </p:txBody>
        </p:sp>
        <p:sp>
          <p:nvSpPr>
            <p:cNvPr id="67597" name="Line 13"/>
            <p:cNvSpPr>
              <a:spLocks noChangeShapeType="1"/>
            </p:cNvSpPr>
            <p:nvPr/>
          </p:nvSpPr>
          <p:spPr bwMode="auto">
            <a:xfrm flipV="1">
              <a:off x="2232" y="4674"/>
              <a:ext cx="2" cy="916"/>
            </a:xfrm>
            <a:prstGeom prst="line">
              <a:avLst/>
            </a:prstGeom>
            <a:noFill/>
            <a:ln w="9525">
              <a:solidFill>
                <a:srgbClr val="000000"/>
              </a:solidFill>
              <a:round/>
              <a:headEnd type="triangle" w="med" len="med"/>
              <a:tailEnd/>
            </a:ln>
          </p:spPr>
          <p:txBody>
            <a:bodyPr/>
            <a:lstStyle/>
            <a:p>
              <a:endParaRPr lang="en-US"/>
            </a:p>
          </p:txBody>
        </p:sp>
        <p:sp>
          <p:nvSpPr>
            <p:cNvPr id="67598" name="Line 14"/>
            <p:cNvSpPr>
              <a:spLocks noChangeShapeType="1"/>
            </p:cNvSpPr>
            <p:nvPr/>
          </p:nvSpPr>
          <p:spPr bwMode="auto">
            <a:xfrm flipV="1">
              <a:off x="3492" y="5055"/>
              <a:ext cx="1" cy="535"/>
            </a:xfrm>
            <a:prstGeom prst="line">
              <a:avLst/>
            </a:prstGeom>
            <a:noFill/>
            <a:ln w="9525">
              <a:solidFill>
                <a:srgbClr val="000000"/>
              </a:solidFill>
              <a:round/>
              <a:headEnd type="triangle" w="med" len="med"/>
              <a:tailEnd/>
            </a:ln>
          </p:spPr>
          <p:txBody>
            <a:bodyPr/>
            <a:lstStyle/>
            <a:p>
              <a:endParaRPr lang="en-US"/>
            </a:p>
          </p:txBody>
        </p:sp>
        <p:sp>
          <p:nvSpPr>
            <p:cNvPr id="67599" name="Line 15"/>
            <p:cNvSpPr>
              <a:spLocks noChangeShapeType="1"/>
            </p:cNvSpPr>
            <p:nvPr/>
          </p:nvSpPr>
          <p:spPr bwMode="auto">
            <a:xfrm flipV="1">
              <a:off x="5472" y="5094"/>
              <a:ext cx="1" cy="496"/>
            </a:xfrm>
            <a:prstGeom prst="line">
              <a:avLst/>
            </a:prstGeom>
            <a:noFill/>
            <a:ln w="9525">
              <a:solidFill>
                <a:srgbClr val="000000"/>
              </a:solidFill>
              <a:round/>
              <a:headEnd type="triangle" w="med" len="med"/>
              <a:tailEnd/>
            </a:ln>
          </p:spPr>
          <p:txBody>
            <a:bodyPr/>
            <a:lstStyle/>
            <a:p>
              <a:endParaRPr lang="en-US"/>
            </a:p>
          </p:txBody>
        </p:sp>
        <p:sp>
          <p:nvSpPr>
            <p:cNvPr id="67600" name="Line 16"/>
            <p:cNvSpPr>
              <a:spLocks noChangeShapeType="1"/>
            </p:cNvSpPr>
            <p:nvPr/>
          </p:nvSpPr>
          <p:spPr bwMode="auto">
            <a:xfrm flipV="1">
              <a:off x="6552" y="5160"/>
              <a:ext cx="1" cy="430"/>
            </a:xfrm>
            <a:prstGeom prst="line">
              <a:avLst/>
            </a:prstGeom>
            <a:noFill/>
            <a:ln w="9525">
              <a:solidFill>
                <a:srgbClr val="000000"/>
              </a:solidFill>
              <a:round/>
              <a:headEnd type="triangle" w="med" len="med"/>
              <a:tailEnd/>
            </a:ln>
          </p:spPr>
          <p:txBody>
            <a:bodyPr/>
            <a:lstStyle/>
            <a:p>
              <a:endParaRPr lang="en-US"/>
            </a:p>
          </p:txBody>
        </p:sp>
        <p:sp>
          <p:nvSpPr>
            <p:cNvPr id="67601" name="Line 17"/>
            <p:cNvSpPr>
              <a:spLocks noChangeShapeType="1"/>
            </p:cNvSpPr>
            <p:nvPr/>
          </p:nvSpPr>
          <p:spPr bwMode="auto">
            <a:xfrm flipV="1">
              <a:off x="7992" y="5161"/>
              <a:ext cx="1" cy="429"/>
            </a:xfrm>
            <a:prstGeom prst="line">
              <a:avLst/>
            </a:prstGeom>
            <a:noFill/>
            <a:ln w="9525">
              <a:solidFill>
                <a:srgbClr val="000000"/>
              </a:solidFill>
              <a:round/>
              <a:headEnd type="triangle" w="med" len="med"/>
              <a:tailEnd/>
            </a:ln>
          </p:spPr>
          <p:txBody>
            <a:bodyPr/>
            <a:lstStyle/>
            <a:p>
              <a:endParaRPr lang="en-US"/>
            </a:p>
          </p:txBody>
        </p:sp>
        <p:sp>
          <p:nvSpPr>
            <p:cNvPr id="67602" name="Text Box 18"/>
            <p:cNvSpPr txBox="1">
              <a:spLocks noChangeArrowheads="1"/>
            </p:cNvSpPr>
            <p:nvPr/>
          </p:nvSpPr>
          <p:spPr bwMode="auto">
            <a:xfrm>
              <a:off x="1512" y="5949"/>
              <a:ext cx="1008" cy="541"/>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Primary Team</a:t>
              </a:r>
              <a:endParaRPr lang="en-US" sz="1600">
                <a:latin typeface="Calibri" pitchFamily="34" charset="0"/>
              </a:endParaRPr>
            </a:p>
          </p:txBody>
        </p:sp>
        <p:sp>
          <p:nvSpPr>
            <p:cNvPr id="67603" name="Text Box 19"/>
            <p:cNvSpPr txBox="1">
              <a:spLocks noChangeArrowheads="1"/>
            </p:cNvSpPr>
            <p:nvPr/>
          </p:nvSpPr>
          <p:spPr bwMode="auto">
            <a:xfrm>
              <a:off x="2377" y="6159"/>
              <a:ext cx="2448" cy="361"/>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Consulting physicians</a:t>
              </a:r>
              <a:endParaRPr lang="en-US" sz="1600">
                <a:latin typeface="Calibri" pitchFamily="34" charset="0"/>
              </a:endParaRPr>
            </a:p>
          </p:txBody>
        </p:sp>
        <p:sp>
          <p:nvSpPr>
            <p:cNvPr id="67604" name="Text Box 20"/>
            <p:cNvSpPr txBox="1">
              <a:spLocks noChangeArrowheads="1"/>
            </p:cNvSpPr>
            <p:nvPr/>
          </p:nvSpPr>
          <p:spPr bwMode="auto">
            <a:xfrm>
              <a:off x="5080" y="6133"/>
              <a:ext cx="1440" cy="360"/>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O.T., P.T.</a:t>
              </a:r>
              <a:endParaRPr lang="en-US" sz="1600">
                <a:latin typeface="Calibri" pitchFamily="34" charset="0"/>
              </a:endParaRPr>
            </a:p>
          </p:txBody>
        </p:sp>
        <p:sp>
          <p:nvSpPr>
            <p:cNvPr id="67605" name="Text Box 21"/>
            <p:cNvSpPr txBox="1">
              <a:spLocks noChangeArrowheads="1"/>
            </p:cNvSpPr>
            <p:nvPr/>
          </p:nvSpPr>
          <p:spPr bwMode="auto">
            <a:xfrm>
              <a:off x="7007" y="5958"/>
              <a:ext cx="1338" cy="456"/>
            </a:xfrm>
            <a:prstGeom prst="rect">
              <a:avLst/>
            </a:prstGeom>
            <a:solidFill>
              <a:srgbClr val="FFFFFF"/>
            </a:solidFill>
            <a:ln w="9525">
              <a:noFill/>
              <a:miter lim="800000"/>
              <a:headEnd/>
              <a:tailEnd/>
            </a:ln>
          </p:spPr>
          <p:txBody>
            <a:bodyPr lIns="0" tIns="0" rIns="0" bIns="0"/>
            <a:lstStyle/>
            <a:p>
              <a:r>
                <a:rPr lang="en-US" altLang="zh-CN" sz="1600">
                  <a:latin typeface="Calibri" pitchFamily="34" charset="0"/>
                </a:rPr>
                <a:t>Social worker</a:t>
              </a:r>
            </a:p>
            <a:p>
              <a:r>
                <a:rPr lang="en-US" altLang="zh-CN" sz="1600">
                  <a:latin typeface="Calibri" pitchFamily="34" charset="0"/>
                </a:rPr>
                <a:t>Transporter</a:t>
              </a:r>
              <a:endParaRPr lang="en-US" sz="1600">
                <a:latin typeface="Calibri" pitchFamily="34" charset="0"/>
              </a:endParaRPr>
            </a:p>
          </p:txBody>
        </p:sp>
        <p:sp>
          <p:nvSpPr>
            <p:cNvPr id="67606" name="Line 22"/>
            <p:cNvSpPr>
              <a:spLocks noChangeShapeType="1"/>
            </p:cNvSpPr>
            <p:nvPr/>
          </p:nvSpPr>
          <p:spPr bwMode="auto">
            <a:xfrm flipH="1" flipV="1">
              <a:off x="972" y="5590"/>
              <a:ext cx="540" cy="359"/>
            </a:xfrm>
            <a:prstGeom prst="line">
              <a:avLst/>
            </a:prstGeom>
            <a:noFill/>
            <a:ln w="9525">
              <a:solidFill>
                <a:srgbClr val="000000"/>
              </a:solidFill>
              <a:round/>
              <a:headEnd/>
              <a:tailEnd type="triangle" w="med" len="med"/>
            </a:ln>
          </p:spPr>
          <p:txBody>
            <a:bodyPr/>
            <a:lstStyle/>
            <a:p>
              <a:endParaRPr lang="en-US"/>
            </a:p>
          </p:txBody>
        </p:sp>
        <p:sp>
          <p:nvSpPr>
            <p:cNvPr id="67607" name="Line 23"/>
            <p:cNvSpPr>
              <a:spLocks noChangeShapeType="1"/>
            </p:cNvSpPr>
            <p:nvPr/>
          </p:nvSpPr>
          <p:spPr bwMode="auto">
            <a:xfrm flipV="1">
              <a:off x="1692" y="5590"/>
              <a:ext cx="6300" cy="359"/>
            </a:xfrm>
            <a:prstGeom prst="line">
              <a:avLst/>
            </a:prstGeom>
            <a:noFill/>
            <a:ln w="9525">
              <a:solidFill>
                <a:srgbClr val="000000"/>
              </a:solidFill>
              <a:round/>
              <a:headEnd/>
              <a:tailEnd type="triangle" w="med" len="med"/>
            </a:ln>
          </p:spPr>
          <p:txBody>
            <a:bodyPr/>
            <a:lstStyle/>
            <a:p>
              <a:endParaRPr lang="en-US"/>
            </a:p>
          </p:txBody>
        </p:sp>
        <p:sp>
          <p:nvSpPr>
            <p:cNvPr id="67608" name="Line 24"/>
            <p:cNvSpPr>
              <a:spLocks noChangeShapeType="1"/>
            </p:cNvSpPr>
            <p:nvPr/>
          </p:nvSpPr>
          <p:spPr bwMode="auto">
            <a:xfrm flipH="1" flipV="1">
              <a:off x="2232" y="5770"/>
              <a:ext cx="857" cy="375"/>
            </a:xfrm>
            <a:prstGeom prst="line">
              <a:avLst/>
            </a:prstGeom>
            <a:noFill/>
            <a:ln w="9525">
              <a:solidFill>
                <a:srgbClr val="000000"/>
              </a:solidFill>
              <a:round/>
              <a:headEnd/>
              <a:tailEnd type="triangle" w="med" len="med"/>
            </a:ln>
          </p:spPr>
          <p:txBody>
            <a:bodyPr/>
            <a:lstStyle/>
            <a:p>
              <a:endParaRPr lang="en-US"/>
            </a:p>
          </p:txBody>
        </p:sp>
        <p:sp>
          <p:nvSpPr>
            <p:cNvPr id="67609" name="Line 25"/>
            <p:cNvSpPr>
              <a:spLocks noChangeShapeType="1"/>
            </p:cNvSpPr>
            <p:nvPr/>
          </p:nvSpPr>
          <p:spPr bwMode="auto">
            <a:xfrm flipV="1">
              <a:off x="3063" y="5590"/>
              <a:ext cx="609" cy="569"/>
            </a:xfrm>
            <a:prstGeom prst="line">
              <a:avLst/>
            </a:prstGeom>
            <a:noFill/>
            <a:ln w="9525">
              <a:solidFill>
                <a:srgbClr val="000000"/>
              </a:solidFill>
              <a:round/>
              <a:headEnd/>
              <a:tailEnd type="triangle" w="med" len="med"/>
            </a:ln>
          </p:spPr>
          <p:txBody>
            <a:bodyPr/>
            <a:lstStyle/>
            <a:p>
              <a:endParaRPr lang="en-US"/>
            </a:p>
          </p:txBody>
        </p:sp>
        <p:sp>
          <p:nvSpPr>
            <p:cNvPr id="67610" name="Line 26"/>
            <p:cNvSpPr>
              <a:spLocks noChangeShapeType="1"/>
            </p:cNvSpPr>
            <p:nvPr/>
          </p:nvSpPr>
          <p:spPr bwMode="auto">
            <a:xfrm flipH="1" flipV="1">
              <a:off x="5112" y="5590"/>
              <a:ext cx="360" cy="424"/>
            </a:xfrm>
            <a:prstGeom prst="line">
              <a:avLst/>
            </a:prstGeom>
            <a:noFill/>
            <a:ln w="9525">
              <a:solidFill>
                <a:srgbClr val="000000"/>
              </a:solidFill>
              <a:round/>
              <a:headEnd/>
              <a:tailEnd type="triangle" w="med" len="med"/>
            </a:ln>
          </p:spPr>
          <p:txBody>
            <a:bodyPr/>
            <a:lstStyle/>
            <a:p>
              <a:endParaRPr lang="en-US"/>
            </a:p>
          </p:txBody>
        </p:sp>
        <p:sp>
          <p:nvSpPr>
            <p:cNvPr id="67611" name="Line 27"/>
            <p:cNvSpPr>
              <a:spLocks noChangeShapeType="1"/>
            </p:cNvSpPr>
            <p:nvPr/>
          </p:nvSpPr>
          <p:spPr bwMode="auto">
            <a:xfrm flipV="1">
              <a:off x="5459" y="5590"/>
              <a:ext cx="1093" cy="450"/>
            </a:xfrm>
            <a:prstGeom prst="line">
              <a:avLst/>
            </a:prstGeom>
            <a:noFill/>
            <a:ln w="9525">
              <a:solidFill>
                <a:srgbClr val="000000"/>
              </a:solidFill>
              <a:round/>
              <a:headEnd/>
              <a:tailEnd type="triangle" w="med" len="med"/>
            </a:ln>
          </p:spPr>
          <p:txBody>
            <a:bodyPr/>
            <a:lstStyle/>
            <a:p>
              <a:endParaRPr lang="en-US"/>
            </a:p>
          </p:txBody>
        </p:sp>
        <p:sp>
          <p:nvSpPr>
            <p:cNvPr id="67612" name="Line 28"/>
            <p:cNvSpPr>
              <a:spLocks noChangeShapeType="1"/>
            </p:cNvSpPr>
            <p:nvPr/>
          </p:nvSpPr>
          <p:spPr bwMode="auto">
            <a:xfrm flipV="1">
              <a:off x="7739" y="5572"/>
              <a:ext cx="1" cy="342"/>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a:xfrm>
            <a:off x="457200" y="6356350"/>
            <a:ext cx="2133600" cy="365125"/>
          </a:xfrm>
        </p:spPr>
        <p:txBody>
          <a:bodyPr/>
          <a:lstStyle/>
          <a:p>
            <a:pPr algn="l">
              <a:defRPr/>
            </a:pPr>
            <a:r>
              <a:rPr lang="en-US"/>
              <a:t>2009 © Xiao, UM</a:t>
            </a:r>
          </a:p>
        </p:txBody>
      </p:sp>
      <p:graphicFrame>
        <p:nvGraphicFramePr>
          <p:cNvPr id="310274" name="Object 2"/>
          <p:cNvGraphicFramePr>
            <a:graphicFrameLocks noChangeAspect="1"/>
          </p:cNvGraphicFramePr>
          <p:nvPr/>
        </p:nvGraphicFramePr>
        <p:xfrm>
          <a:off x="1295400" y="730250"/>
          <a:ext cx="7162800" cy="5899150"/>
        </p:xfrm>
        <a:graphic>
          <a:graphicData uri="http://schemas.openxmlformats.org/presentationml/2006/ole">
            <p:oleObj spid="_x0000_s310274" name="Visio" r:id="rId4" imgW="8830532" imgH="7274624" progId="Visio.Drawing.11">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a:xfrm>
            <a:off x="457200" y="6356350"/>
            <a:ext cx="2133600" cy="365125"/>
          </a:xfrm>
        </p:spPr>
        <p:txBody>
          <a:bodyPr/>
          <a:lstStyle/>
          <a:p>
            <a:pPr algn="l">
              <a:defRPr/>
            </a:pPr>
            <a:r>
              <a:rPr lang="en-US"/>
              <a:t>2009 © Xiao, UM</a:t>
            </a:r>
          </a:p>
        </p:txBody>
      </p:sp>
      <p:graphicFrame>
        <p:nvGraphicFramePr>
          <p:cNvPr id="311298" name="Object 2"/>
          <p:cNvGraphicFramePr>
            <a:graphicFrameLocks noChangeAspect="1"/>
          </p:cNvGraphicFramePr>
          <p:nvPr/>
        </p:nvGraphicFramePr>
        <p:xfrm>
          <a:off x="1095375" y="1143000"/>
          <a:ext cx="8048625" cy="2095500"/>
        </p:xfrm>
        <a:graphic>
          <a:graphicData uri="http://schemas.openxmlformats.org/presentationml/2006/ole">
            <p:oleObj spid="_x0000_s311298" name="Visio" r:id="rId4" imgW="6952726" imgH="1809226" progId="Visio.Drawing.11">
              <p:embed/>
            </p:oleObj>
          </a:graphicData>
        </a:graphic>
      </p:graphicFrame>
      <p:pic>
        <p:nvPicPr>
          <p:cNvPr id="311300" name="Picture 3"/>
          <p:cNvPicPr>
            <a:picLocks noChangeAspect="1" noChangeArrowheads="1"/>
          </p:cNvPicPr>
          <p:nvPr/>
        </p:nvPicPr>
        <p:blipFill>
          <a:blip r:embed="rId5"/>
          <a:srcRect/>
          <a:stretch>
            <a:fillRect/>
          </a:stretch>
        </p:blipFill>
        <p:spPr bwMode="auto">
          <a:xfrm>
            <a:off x="838200" y="3429000"/>
            <a:ext cx="8153400" cy="32464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457200" y="6356350"/>
            <a:ext cx="2133600" cy="365125"/>
          </a:xfrm>
        </p:spPr>
        <p:txBody>
          <a:bodyPr/>
          <a:lstStyle/>
          <a:p>
            <a:pPr algn="l">
              <a:defRPr/>
            </a:pPr>
            <a:r>
              <a:rPr lang="en-US"/>
              <a:t>2009 © Xiao, UM</a:t>
            </a:r>
          </a:p>
        </p:txBody>
      </p:sp>
      <p:sp>
        <p:nvSpPr>
          <p:cNvPr id="315394" name="Rectangle 2"/>
          <p:cNvSpPr>
            <a:spLocks noGrp="1" noChangeArrowheads="1"/>
          </p:cNvSpPr>
          <p:nvPr>
            <p:ph type="title"/>
          </p:nvPr>
        </p:nvSpPr>
        <p:spPr>
          <a:xfrm>
            <a:off x="990600" y="609600"/>
            <a:ext cx="7924800" cy="712788"/>
          </a:xfrm>
        </p:spPr>
        <p:txBody>
          <a:bodyPr/>
          <a:lstStyle/>
          <a:p>
            <a:pPr eaLnBrk="1" hangingPunct="1"/>
            <a:r>
              <a:rPr lang="en-GB" sz="3600" b="1" smtClean="0">
                <a:solidFill>
                  <a:srgbClr val="000000"/>
                </a:solidFill>
              </a:rPr>
              <a:t>Coordination of …</a:t>
            </a:r>
            <a:br>
              <a:rPr lang="en-GB" sz="3600" b="1" smtClean="0">
                <a:solidFill>
                  <a:srgbClr val="000000"/>
                </a:solidFill>
              </a:rPr>
            </a:br>
            <a:r>
              <a:rPr lang="en-GB" sz="3600" b="1" smtClean="0">
                <a:solidFill>
                  <a:srgbClr val="000000"/>
                </a:solidFill>
              </a:rPr>
              <a:t>Expectations about Trajectories</a:t>
            </a:r>
          </a:p>
        </p:txBody>
      </p:sp>
      <p:pic>
        <p:nvPicPr>
          <p:cNvPr id="315395" name="Picture 3"/>
          <p:cNvPicPr>
            <a:picLocks noGrp="1" noChangeAspect="1" noChangeArrowheads="1"/>
          </p:cNvPicPr>
          <p:nvPr>
            <p:ph type="body" idx="4294967295"/>
          </p:nvPr>
        </p:nvPicPr>
        <p:blipFill>
          <a:blip r:embed="rId3"/>
          <a:srcRect/>
          <a:stretch>
            <a:fillRect/>
          </a:stretch>
        </p:blipFill>
        <p:spPr>
          <a:xfrm>
            <a:off x="533400" y="1828800"/>
            <a:ext cx="8610600" cy="4191000"/>
          </a:xfrm>
        </p:spPr>
      </p:pic>
      <p:sp>
        <p:nvSpPr>
          <p:cNvPr id="315396" name="Text Box 4"/>
          <p:cNvSpPr txBox="1">
            <a:spLocks noChangeArrowheads="1"/>
          </p:cNvSpPr>
          <p:nvPr/>
        </p:nvSpPr>
        <p:spPr bwMode="auto">
          <a:xfrm>
            <a:off x="2743200" y="6172200"/>
            <a:ext cx="2667000" cy="396875"/>
          </a:xfrm>
          <a:prstGeom prst="rect">
            <a:avLst/>
          </a:prstGeom>
          <a:noFill/>
          <a:ln w="9525">
            <a:noFill/>
            <a:miter lim="800000"/>
            <a:headEnd/>
            <a:tailEnd/>
          </a:ln>
        </p:spPr>
        <p:txBody>
          <a:bodyPr>
            <a:spAutoFit/>
          </a:bodyPr>
          <a:lstStyle/>
          <a:p>
            <a:pPr eaLnBrk="0" hangingPunct="0">
              <a:spcBef>
                <a:spcPct val="50000"/>
              </a:spcBef>
            </a:pPr>
            <a:r>
              <a:rPr lang="en-GB" sz="2000" b="1">
                <a:solidFill>
                  <a:srgbClr val="000000"/>
                </a:solidFill>
              </a:rPr>
              <a:t>Time in Seconds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8229600" cy="4572000"/>
          </a:xfrm>
        </p:spPr>
        <p:txBody>
          <a:bodyPr rtlCol="0">
            <a:normAutofit/>
          </a:bodyPr>
          <a:lstStyle/>
          <a:p>
            <a:pPr eaLnBrk="1" fontAlgn="auto" hangingPunct="1">
              <a:spcAft>
                <a:spcPts val="0"/>
              </a:spcAft>
              <a:buFont typeface="Arial" pitchFamily="34" charset="0"/>
              <a:buChar char="•"/>
              <a:defRPr/>
            </a:pPr>
            <a:r>
              <a:rPr lang="en-US" sz="6600" b="1" dirty="0" smtClean="0">
                <a:solidFill>
                  <a:srgbClr val="FF0000"/>
                </a:solidFill>
              </a:rPr>
              <a:t>Healthcare context</a:t>
            </a:r>
          </a:p>
          <a:p>
            <a:pPr marL="342900" lvl="1" indent="-342900" eaLnBrk="1" fontAlgn="auto" hangingPunct="1">
              <a:spcAft>
                <a:spcPts val="0"/>
              </a:spcAft>
              <a:buFont typeface="Arial" pitchFamily="34" charset="0"/>
              <a:buNone/>
              <a:defRPr/>
            </a:pPr>
            <a:endParaRPr lang="en-US" sz="3600" dirty="0" smtClean="0"/>
          </a:p>
          <a:p>
            <a:pPr marL="342900" lvl="1" indent="-342900" eaLnBrk="1" fontAlgn="auto" hangingPunct="1">
              <a:spcAft>
                <a:spcPts val="0"/>
              </a:spcAft>
              <a:buFont typeface="Arial" pitchFamily="34" charset="0"/>
              <a:buNone/>
              <a:defRPr/>
            </a:pPr>
            <a:r>
              <a:rPr lang="en-US" sz="3600" i="1" dirty="0" smtClean="0"/>
              <a:t>The quality and value imperative</a:t>
            </a:r>
          </a:p>
          <a:p>
            <a:pPr eaLnBrk="1" fontAlgn="auto" hangingPunct="1">
              <a:spcAft>
                <a:spcPts val="0"/>
              </a:spcAft>
              <a:buFont typeface="Arial" pitchFamily="34" charset="0"/>
              <a:buNone/>
              <a:defRPr/>
            </a:pPr>
            <a:endParaRPr lang="en-US" sz="4000" dirty="0" smtClean="0"/>
          </a:p>
          <a:p>
            <a:pPr eaLnBrk="1" fontAlgn="auto" hangingPunct="1">
              <a:spcAft>
                <a:spcPts val="0"/>
              </a:spcAft>
              <a:buFont typeface="Arial" pitchFamily="34" charset="0"/>
              <a:buChar char="•"/>
              <a:defRPr/>
            </a:pPr>
            <a:r>
              <a:rPr lang="en-US" sz="2400" dirty="0" smtClean="0">
                <a:solidFill>
                  <a:schemeClr val="bg1">
                    <a:lumMod val="50000"/>
                  </a:schemeClr>
                </a:solidFill>
              </a:rPr>
              <a:t>Task “paradigms”</a:t>
            </a:r>
          </a:p>
          <a:p>
            <a:pPr eaLnBrk="1" fontAlgn="auto" hangingPunct="1">
              <a:spcAft>
                <a:spcPts val="0"/>
              </a:spcAft>
              <a:buFont typeface="Arial" pitchFamily="34" charset="0"/>
              <a:buChar char="•"/>
              <a:defRPr/>
            </a:pPr>
            <a:r>
              <a:rPr lang="en-US" sz="2400" dirty="0" smtClean="0">
                <a:solidFill>
                  <a:schemeClr val="bg1">
                    <a:lumMod val="50000"/>
                  </a:schemeClr>
                </a:solidFill>
              </a:rPr>
              <a:t>Theoretical frameworks</a:t>
            </a:r>
          </a:p>
          <a:p>
            <a:pPr eaLnBrk="1" fontAlgn="auto" hangingPunct="1">
              <a:spcAft>
                <a:spcPts val="0"/>
              </a:spcAft>
              <a:buFont typeface="Arial" pitchFamily="34" charset="0"/>
              <a:buChar char="•"/>
              <a:defRPr/>
            </a:pPr>
            <a:r>
              <a:rPr lang="en-US" sz="2400" dirty="0" smtClean="0">
                <a:solidFill>
                  <a:schemeClr val="bg1">
                    <a:lumMod val="50000"/>
                  </a:schemeClr>
                </a:solidFill>
              </a:rPr>
              <a:t>Practical impact</a:t>
            </a:r>
            <a:endParaRPr lang="en-US" sz="2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356350"/>
            <a:ext cx="2133600" cy="365125"/>
          </a:xfrm>
        </p:spPr>
        <p:txBody>
          <a:bodyPr/>
          <a:lstStyle/>
          <a:p>
            <a:pPr algn="l">
              <a:defRPr/>
            </a:pPr>
            <a:r>
              <a:rPr lang="en-US"/>
              <a:t>2009 © Xiao, UM</a:t>
            </a:r>
          </a:p>
        </p:txBody>
      </p:sp>
      <p:sp>
        <p:nvSpPr>
          <p:cNvPr id="317442" name="Rectangle 2"/>
          <p:cNvSpPr>
            <a:spLocks noGrp="1" noChangeArrowheads="1"/>
          </p:cNvSpPr>
          <p:nvPr>
            <p:ph type="title"/>
          </p:nvPr>
        </p:nvSpPr>
        <p:spPr>
          <a:xfrm>
            <a:off x="1176338" y="609600"/>
            <a:ext cx="7739062" cy="1143000"/>
          </a:xfrm>
        </p:spPr>
        <p:txBody>
          <a:bodyPr/>
          <a:lstStyle/>
          <a:p>
            <a:pPr eaLnBrk="1" hangingPunct="1"/>
            <a:r>
              <a:rPr lang="en-GB" b="1" smtClean="0">
                <a:solidFill>
                  <a:srgbClr val="000000"/>
                </a:solidFill>
              </a:rPr>
              <a:t>Coordination of Expectations</a:t>
            </a:r>
          </a:p>
        </p:txBody>
      </p:sp>
      <p:pic>
        <p:nvPicPr>
          <p:cNvPr id="317443" name="Picture 3"/>
          <p:cNvPicPr>
            <a:picLocks noGrp="1" noChangeAspect="1" noChangeArrowheads="1"/>
          </p:cNvPicPr>
          <p:nvPr>
            <p:ph type="body" idx="1"/>
          </p:nvPr>
        </p:nvPicPr>
        <p:blipFill>
          <a:blip r:embed="rId3"/>
          <a:srcRect/>
          <a:stretch>
            <a:fillRect/>
          </a:stretch>
        </p:blipFill>
        <p:spPr>
          <a:xfrm>
            <a:off x="1182688" y="1981200"/>
            <a:ext cx="7519987"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AutoShape 2"/>
          <p:cNvSpPr>
            <a:spLocks noGrp="1" noChangeArrowheads="1"/>
          </p:cNvSpPr>
          <p:nvPr>
            <p:ph type="title"/>
          </p:nvPr>
        </p:nvSpPr>
        <p:spPr/>
        <p:txBody>
          <a:bodyPr/>
          <a:lstStyle/>
          <a:p>
            <a:pPr eaLnBrk="1" hangingPunct="1"/>
            <a:r>
              <a:rPr lang="en-US" sz="3200" b="1" i="1" smtClean="0"/>
              <a:t>“</a:t>
            </a:r>
            <a:r>
              <a:rPr lang="en-US" sz="3200" b="1" i="1" smtClean="0">
                <a:solidFill>
                  <a:srgbClr val="FF0000"/>
                </a:solidFill>
              </a:rPr>
              <a:t>Information Arena</a:t>
            </a:r>
            <a:r>
              <a:rPr lang="en-US" sz="3200" b="1" i="1" smtClean="0"/>
              <a:t>”</a:t>
            </a:r>
            <a:endParaRPr lang="en-US" sz="3200" b="1" smtClean="0"/>
          </a:p>
        </p:txBody>
      </p:sp>
      <p:sp>
        <p:nvSpPr>
          <p:cNvPr id="319490" name="Rectangle 3"/>
          <p:cNvSpPr>
            <a:spLocks noGrp="1" noChangeArrowheads="1"/>
          </p:cNvSpPr>
          <p:nvPr>
            <p:ph type="body" idx="1"/>
          </p:nvPr>
        </p:nvSpPr>
        <p:spPr/>
        <p:txBody>
          <a:bodyPr/>
          <a:lstStyle/>
          <a:p>
            <a:pPr eaLnBrk="1" hangingPunct="1">
              <a:lnSpc>
                <a:spcPct val="80000"/>
              </a:lnSpc>
            </a:pPr>
            <a:r>
              <a:rPr lang="en-US" altLang="zh-CN" sz="2400" smtClean="0"/>
              <a:t>Assumptions: </a:t>
            </a:r>
          </a:p>
          <a:p>
            <a:pPr lvl="1" eaLnBrk="1" hangingPunct="1">
              <a:lnSpc>
                <a:spcPct val="80000"/>
              </a:lnSpc>
            </a:pPr>
            <a:r>
              <a:rPr lang="en-US" altLang="zh-CN" sz="2000" smtClean="0"/>
              <a:t>Clinical communication is nearly always supported by visual artifacts</a:t>
            </a:r>
          </a:p>
          <a:p>
            <a:pPr lvl="1" eaLnBrk="1" hangingPunct="1">
              <a:lnSpc>
                <a:spcPct val="80000"/>
              </a:lnSpc>
            </a:pPr>
            <a:r>
              <a:rPr lang="en-US" altLang="zh-CN" sz="2000" smtClean="0"/>
              <a:t>Some artifacts are shared, others personal</a:t>
            </a:r>
          </a:p>
          <a:p>
            <a:pPr lvl="1" eaLnBrk="1" hangingPunct="1">
              <a:lnSpc>
                <a:spcPct val="80000"/>
              </a:lnSpc>
            </a:pPr>
            <a:r>
              <a:rPr lang="en-US" altLang="zh-CN" sz="2000" smtClean="0"/>
              <a:t>Preparation of these artifacts can be extensive, often labor intensive</a:t>
            </a:r>
          </a:p>
          <a:p>
            <a:pPr eaLnBrk="1" hangingPunct="1">
              <a:lnSpc>
                <a:spcPct val="80000"/>
              </a:lnSpc>
            </a:pPr>
            <a:r>
              <a:rPr lang="en-US" altLang="zh-CN" sz="2400" smtClean="0"/>
              <a:t>Research framework: </a:t>
            </a:r>
            <a:r>
              <a:rPr lang="en-US" altLang="zh-CN" sz="2400" i="1" smtClean="0"/>
              <a:t>verbal</a:t>
            </a:r>
            <a:r>
              <a:rPr lang="en-US" altLang="zh-CN" sz="2400" smtClean="0"/>
              <a:t> discourse occurs in an “information arena”: informational aspects of workspace</a:t>
            </a:r>
          </a:p>
          <a:p>
            <a:pPr eaLnBrk="1" hangingPunct="1">
              <a:lnSpc>
                <a:spcPct val="80000"/>
              </a:lnSpc>
            </a:pPr>
            <a:r>
              <a:rPr lang="en-US" altLang="zh-CN" sz="2400" smtClean="0"/>
              <a:t>Hypothesis: computerized tools should and can be used to support communication during rounds, including grounding process.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Grp="1" noChangeArrowheads="1"/>
          </p:cNvSpPr>
          <p:nvPr>
            <p:ph type="title"/>
          </p:nvPr>
        </p:nvSpPr>
        <p:spPr/>
        <p:txBody>
          <a:bodyPr rtlCol="0">
            <a:normAutofit fontScale="90000"/>
          </a:bodyPr>
          <a:lstStyle/>
          <a:p>
            <a:pPr eaLnBrk="1" fontAlgn="auto" hangingPunct="1">
              <a:spcAft>
                <a:spcPts val="0"/>
              </a:spcAft>
              <a:defRPr/>
            </a:pPr>
            <a:r>
              <a:rPr lang="en-US" sz="3200"/>
              <a:t>Herbert Clark</a:t>
            </a:r>
            <a:r>
              <a:rPr lang="en-US"/>
              <a:t>’s Collaborative model of communication</a:t>
            </a:r>
            <a:endParaRPr lang="en-US" sz="3200"/>
          </a:p>
        </p:txBody>
      </p:sp>
      <p:sp>
        <p:nvSpPr>
          <p:cNvPr id="321538" name="Rectangle 3"/>
          <p:cNvSpPr>
            <a:spLocks noGrp="1" noChangeArrowheads="1"/>
          </p:cNvSpPr>
          <p:nvPr>
            <p:ph type="body" idx="1"/>
          </p:nvPr>
        </p:nvSpPr>
        <p:spPr/>
        <p:txBody>
          <a:bodyPr/>
          <a:lstStyle/>
          <a:p>
            <a:pPr eaLnBrk="1" hangingPunct="1">
              <a:lnSpc>
                <a:spcPct val="90000"/>
              </a:lnSpc>
              <a:buFont typeface="Wingdings" pitchFamily="2" charset="2"/>
              <a:buNone/>
            </a:pPr>
            <a:endParaRPr lang="en-US" smtClean="0"/>
          </a:p>
          <a:p>
            <a:pPr eaLnBrk="1" hangingPunct="1">
              <a:lnSpc>
                <a:spcPct val="90000"/>
              </a:lnSpc>
            </a:pPr>
            <a:r>
              <a:rPr lang="en-US" smtClean="0"/>
              <a:t>“we carry around </a:t>
            </a:r>
            <a:r>
              <a:rPr lang="en-US" b="1" smtClean="0"/>
              <a:t>rather detailed models</a:t>
            </a:r>
            <a:r>
              <a:rPr lang="en-US" smtClean="0"/>
              <a:t> of people we know….It is that model that enables people to make and understand references so quickly and accurately.”</a:t>
            </a:r>
          </a:p>
          <a:p>
            <a:pPr eaLnBrk="1" hangingPunct="1">
              <a:lnSpc>
                <a:spcPct val="90000"/>
              </a:lnSpc>
            </a:pPr>
            <a:r>
              <a:rPr lang="en-US" smtClean="0"/>
              <a:t>Speaker-addressee are </a:t>
            </a:r>
            <a:r>
              <a:rPr lang="en-US" b="1" smtClean="0"/>
              <a:t>collaborators</a:t>
            </a:r>
            <a:r>
              <a:rPr lang="en-US" smtClean="0"/>
              <a:t> to ensure understanding (presentation – acceptance cycle)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5" name="Picture 4"/>
          <p:cNvPicPr>
            <a:picLocks noChangeAspect="1" noChangeArrowheads="1"/>
          </p:cNvPicPr>
          <p:nvPr/>
        </p:nvPicPr>
        <p:blipFill>
          <a:blip r:embed="rId3"/>
          <a:srcRect/>
          <a:stretch>
            <a:fillRect/>
          </a:stretch>
        </p:blipFill>
        <p:spPr bwMode="auto">
          <a:xfrm>
            <a:off x="2895600" y="0"/>
            <a:ext cx="6248400" cy="4062413"/>
          </a:xfrm>
          <a:prstGeom prst="rect">
            <a:avLst/>
          </a:prstGeom>
          <a:noFill/>
          <a:ln w="9525">
            <a:noFill/>
            <a:miter lim="800000"/>
            <a:headEnd/>
            <a:tailEnd/>
          </a:ln>
        </p:spPr>
      </p:pic>
      <p:grpSp>
        <p:nvGrpSpPr>
          <p:cNvPr id="323586" name="Group 7"/>
          <p:cNvGrpSpPr>
            <a:grpSpLocks/>
          </p:cNvGrpSpPr>
          <p:nvPr/>
        </p:nvGrpSpPr>
        <p:grpSpPr bwMode="auto">
          <a:xfrm>
            <a:off x="1371600" y="3124200"/>
            <a:ext cx="685800" cy="762000"/>
            <a:chOff x="4656" y="1920"/>
            <a:chExt cx="432" cy="480"/>
          </a:xfrm>
        </p:grpSpPr>
        <p:sp>
          <p:nvSpPr>
            <p:cNvPr id="323596" name="Oval 8"/>
            <p:cNvSpPr>
              <a:spLocks noChangeArrowheads="1"/>
            </p:cNvSpPr>
            <p:nvPr/>
          </p:nvSpPr>
          <p:spPr bwMode="auto">
            <a:xfrm>
              <a:off x="4656" y="1920"/>
              <a:ext cx="432"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323597" name="Line 9"/>
            <p:cNvSpPr>
              <a:spLocks noChangeShapeType="1"/>
            </p:cNvSpPr>
            <p:nvPr/>
          </p:nvSpPr>
          <p:spPr bwMode="auto">
            <a:xfrm>
              <a:off x="4752" y="2256"/>
              <a:ext cx="96" cy="144"/>
            </a:xfrm>
            <a:prstGeom prst="line">
              <a:avLst/>
            </a:prstGeom>
            <a:noFill/>
            <a:ln w="9525">
              <a:solidFill>
                <a:schemeClr val="tx1"/>
              </a:solidFill>
              <a:round/>
              <a:headEnd/>
              <a:tailEnd/>
            </a:ln>
          </p:spPr>
          <p:txBody>
            <a:bodyPr/>
            <a:lstStyle/>
            <a:p>
              <a:endParaRPr lang="en-US"/>
            </a:p>
          </p:txBody>
        </p:sp>
        <p:sp>
          <p:nvSpPr>
            <p:cNvPr id="323598" name="Line 10"/>
            <p:cNvSpPr>
              <a:spLocks noChangeShapeType="1"/>
            </p:cNvSpPr>
            <p:nvPr/>
          </p:nvSpPr>
          <p:spPr bwMode="auto">
            <a:xfrm flipV="1">
              <a:off x="4848" y="2256"/>
              <a:ext cx="144" cy="144"/>
            </a:xfrm>
            <a:prstGeom prst="line">
              <a:avLst/>
            </a:prstGeom>
            <a:noFill/>
            <a:ln w="9525">
              <a:solidFill>
                <a:schemeClr val="tx1"/>
              </a:solidFill>
              <a:round/>
              <a:headEnd/>
              <a:tailEnd/>
            </a:ln>
          </p:spPr>
          <p:txBody>
            <a:bodyPr/>
            <a:lstStyle/>
            <a:p>
              <a:endParaRPr lang="en-US"/>
            </a:p>
          </p:txBody>
        </p:sp>
      </p:grpSp>
      <p:sp>
        <p:nvSpPr>
          <p:cNvPr id="323587" name="Text Box 11"/>
          <p:cNvSpPr txBox="1">
            <a:spLocks noChangeArrowheads="1"/>
          </p:cNvSpPr>
          <p:nvPr/>
        </p:nvSpPr>
        <p:spPr bwMode="auto">
          <a:xfrm>
            <a:off x="1219200" y="2743200"/>
            <a:ext cx="984250" cy="366713"/>
          </a:xfrm>
          <a:prstGeom prst="rect">
            <a:avLst/>
          </a:prstGeom>
          <a:noFill/>
          <a:ln w="9525">
            <a:noFill/>
            <a:miter lim="800000"/>
            <a:headEnd/>
            <a:tailEnd/>
          </a:ln>
        </p:spPr>
        <p:txBody>
          <a:bodyPr wrap="none">
            <a:spAutoFit/>
          </a:bodyPr>
          <a:lstStyle/>
          <a:p>
            <a:r>
              <a:rPr lang="en-US">
                <a:latin typeface="Calibri" pitchFamily="34" charset="0"/>
              </a:rPr>
              <a:t>Director</a:t>
            </a:r>
          </a:p>
        </p:txBody>
      </p:sp>
      <p:sp>
        <p:nvSpPr>
          <p:cNvPr id="323588" name="Rectangle 12"/>
          <p:cNvSpPr>
            <a:spLocks noChangeArrowheads="1"/>
          </p:cNvSpPr>
          <p:nvPr/>
        </p:nvSpPr>
        <p:spPr bwMode="auto">
          <a:xfrm>
            <a:off x="990600" y="3962400"/>
            <a:ext cx="1524000" cy="152400"/>
          </a:xfrm>
          <a:prstGeom prst="rect">
            <a:avLst/>
          </a:prstGeom>
          <a:solidFill>
            <a:srgbClr val="33CCCC"/>
          </a:solidFill>
          <a:ln w="9525">
            <a:solidFill>
              <a:schemeClr val="tx1"/>
            </a:solidFill>
            <a:miter lim="800000"/>
            <a:headEnd/>
            <a:tailEnd/>
          </a:ln>
        </p:spPr>
        <p:txBody>
          <a:bodyPr wrap="none" anchor="ctr"/>
          <a:lstStyle/>
          <a:p>
            <a:endParaRPr lang="en-US">
              <a:latin typeface="Calibri" pitchFamily="34" charset="0"/>
            </a:endParaRPr>
          </a:p>
        </p:txBody>
      </p:sp>
      <p:grpSp>
        <p:nvGrpSpPr>
          <p:cNvPr id="323589" name="Group 13"/>
          <p:cNvGrpSpPr>
            <a:grpSpLocks/>
          </p:cNvGrpSpPr>
          <p:nvPr/>
        </p:nvGrpSpPr>
        <p:grpSpPr bwMode="auto">
          <a:xfrm flipH="1" flipV="1">
            <a:off x="1371600" y="4343400"/>
            <a:ext cx="685800" cy="762000"/>
            <a:chOff x="4656" y="1920"/>
            <a:chExt cx="432" cy="480"/>
          </a:xfrm>
        </p:grpSpPr>
        <p:sp>
          <p:nvSpPr>
            <p:cNvPr id="323593" name="Oval 14"/>
            <p:cNvSpPr>
              <a:spLocks noChangeArrowheads="1"/>
            </p:cNvSpPr>
            <p:nvPr/>
          </p:nvSpPr>
          <p:spPr bwMode="auto">
            <a:xfrm>
              <a:off x="4656" y="1920"/>
              <a:ext cx="432"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323594" name="Line 15"/>
            <p:cNvSpPr>
              <a:spLocks noChangeShapeType="1"/>
            </p:cNvSpPr>
            <p:nvPr/>
          </p:nvSpPr>
          <p:spPr bwMode="auto">
            <a:xfrm>
              <a:off x="4752" y="2256"/>
              <a:ext cx="96" cy="144"/>
            </a:xfrm>
            <a:prstGeom prst="line">
              <a:avLst/>
            </a:prstGeom>
            <a:noFill/>
            <a:ln w="9525">
              <a:solidFill>
                <a:schemeClr val="tx1"/>
              </a:solidFill>
              <a:round/>
              <a:headEnd/>
              <a:tailEnd/>
            </a:ln>
          </p:spPr>
          <p:txBody>
            <a:bodyPr/>
            <a:lstStyle/>
            <a:p>
              <a:endParaRPr lang="en-US"/>
            </a:p>
          </p:txBody>
        </p:sp>
        <p:sp>
          <p:nvSpPr>
            <p:cNvPr id="323595" name="Line 16"/>
            <p:cNvSpPr>
              <a:spLocks noChangeShapeType="1"/>
            </p:cNvSpPr>
            <p:nvPr/>
          </p:nvSpPr>
          <p:spPr bwMode="auto">
            <a:xfrm flipV="1">
              <a:off x="4848" y="2256"/>
              <a:ext cx="144" cy="144"/>
            </a:xfrm>
            <a:prstGeom prst="line">
              <a:avLst/>
            </a:prstGeom>
            <a:noFill/>
            <a:ln w="9525">
              <a:solidFill>
                <a:schemeClr val="tx1"/>
              </a:solidFill>
              <a:round/>
              <a:headEnd/>
              <a:tailEnd/>
            </a:ln>
          </p:spPr>
          <p:txBody>
            <a:bodyPr/>
            <a:lstStyle/>
            <a:p>
              <a:endParaRPr lang="en-US"/>
            </a:p>
          </p:txBody>
        </p:sp>
      </p:grpSp>
      <p:sp>
        <p:nvSpPr>
          <p:cNvPr id="323590" name="Text Box 17"/>
          <p:cNvSpPr txBox="1">
            <a:spLocks noChangeArrowheads="1"/>
          </p:cNvSpPr>
          <p:nvPr/>
        </p:nvSpPr>
        <p:spPr bwMode="auto">
          <a:xfrm>
            <a:off x="1219200" y="5181600"/>
            <a:ext cx="1009650" cy="366713"/>
          </a:xfrm>
          <a:prstGeom prst="rect">
            <a:avLst/>
          </a:prstGeom>
          <a:noFill/>
          <a:ln w="9525">
            <a:noFill/>
            <a:miter lim="800000"/>
            <a:headEnd/>
            <a:tailEnd/>
          </a:ln>
        </p:spPr>
        <p:txBody>
          <a:bodyPr wrap="none">
            <a:spAutoFit/>
          </a:bodyPr>
          <a:lstStyle/>
          <a:p>
            <a:r>
              <a:rPr lang="en-US">
                <a:latin typeface="Calibri" pitchFamily="34" charset="0"/>
              </a:rPr>
              <a:t>Matcher</a:t>
            </a:r>
          </a:p>
        </p:txBody>
      </p:sp>
      <p:pic>
        <p:nvPicPr>
          <p:cNvPr id="323591" name="Picture 18"/>
          <p:cNvPicPr>
            <a:picLocks noChangeAspect="1" noChangeArrowheads="1"/>
          </p:cNvPicPr>
          <p:nvPr/>
        </p:nvPicPr>
        <p:blipFill>
          <a:blip r:embed="rId4"/>
          <a:srcRect/>
          <a:stretch>
            <a:fillRect/>
          </a:stretch>
        </p:blipFill>
        <p:spPr bwMode="auto">
          <a:xfrm>
            <a:off x="0" y="0"/>
            <a:ext cx="2667000" cy="2628900"/>
          </a:xfrm>
          <a:prstGeom prst="rect">
            <a:avLst/>
          </a:prstGeom>
          <a:noFill/>
          <a:ln w="9525">
            <a:noFill/>
            <a:miter lim="800000"/>
            <a:headEnd/>
            <a:tailEnd/>
          </a:ln>
        </p:spPr>
      </p:pic>
      <p:sp>
        <p:nvSpPr>
          <p:cNvPr id="323592" name="Rectangle 19"/>
          <p:cNvSpPr>
            <a:spLocks noChangeArrowheads="1"/>
          </p:cNvSpPr>
          <p:nvPr/>
        </p:nvSpPr>
        <p:spPr bwMode="auto">
          <a:xfrm>
            <a:off x="2667000" y="1828800"/>
            <a:ext cx="228600" cy="762000"/>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 descr="20071210104836846 Tangram experiment results"/>
          <p:cNvPicPr>
            <a:picLocks noChangeAspect="1" noChangeArrowheads="1"/>
          </p:cNvPicPr>
          <p:nvPr/>
        </p:nvPicPr>
        <p:blipFill>
          <a:blip r:embed="rId3"/>
          <a:srcRect l="5634" t="5652"/>
          <a:stretch>
            <a:fillRect/>
          </a:stretch>
        </p:blipFill>
        <p:spPr bwMode="auto">
          <a:xfrm>
            <a:off x="2971800" y="0"/>
            <a:ext cx="6172200" cy="3684588"/>
          </a:xfrm>
          <a:prstGeom prst="rect">
            <a:avLst/>
          </a:prstGeom>
          <a:noFill/>
          <a:ln w="9525">
            <a:noFill/>
            <a:miter lim="800000"/>
            <a:headEnd/>
            <a:tailEnd/>
          </a:ln>
        </p:spPr>
      </p:pic>
      <p:pic>
        <p:nvPicPr>
          <p:cNvPr id="325634" name="Picture 3"/>
          <p:cNvPicPr>
            <a:picLocks noChangeAspect="1" noChangeArrowheads="1"/>
          </p:cNvPicPr>
          <p:nvPr/>
        </p:nvPicPr>
        <p:blipFill>
          <a:blip r:embed="rId4"/>
          <a:srcRect/>
          <a:stretch>
            <a:fillRect/>
          </a:stretch>
        </p:blipFill>
        <p:spPr bwMode="auto">
          <a:xfrm>
            <a:off x="0" y="1588"/>
            <a:ext cx="2362200" cy="2327275"/>
          </a:xfrm>
          <a:prstGeom prst="rect">
            <a:avLst/>
          </a:prstGeom>
          <a:noFill/>
          <a:ln w="9525">
            <a:noFill/>
            <a:miter lim="800000"/>
            <a:headEnd/>
            <a:tailEnd/>
          </a:ln>
        </p:spPr>
      </p:pic>
      <p:grpSp>
        <p:nvGrpSpPr>
          <p:cNvPr id="325635" name="Group 5"/>
          <p:cNvGrpSpPr>
            <a:grpSpLocks/>
          </p:cNvGrpSpPr>
          <p:nvPr/>
        </p:nvGrpSpPr>
        <p:grpSpPr bwMode="auto">
          <a:xfrm>
            <a:off x="1066800" y="3048000"/>
            <a:ext cx="685800" cy="762000"/>
            <a:chOff x="4656" y="1920"/>
            <a:chExt cx="432" cy="480"/>
          </a:xfrm>
        </p:grpSpPr>
        <p:sp>
          <p:nvSpPr>
            <p:cNvPr id="325651" name="Oval 6"/>
            <p:cNvSpPr>
              <a:spLocks noChangeArrowheads="1"/>
            </p:cNvSpPr>
            <p:nvPr/>
          </p:nvSpPr>
          <p:spPr bwMode="auto">
            <a:xfrm>
              <a:off x="4656" y="1920"/>
              <a:ext cx="432"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325652" name="Line 7"/>
            <p:cNvSpPr>
              <a:spLocks noChangeShapeType="1"/>
            </p:cNvSpPr>
            <p:nvPr/>
          </p:nvSpPr>
          <p:spPr bwMode="auto">
            <a:xfrm>
              <a:off x="4752" y="2256"/>
              <a:ext cx="96" cy="144"/>
            </a:xfrm>
            <a:prstGeom prst="line">
              <a:avLst/>
            </a:prstGeom>
            <a:noFill/>
            <a:ln w="9525">
              <a:solidFill>
                <a:schemeClr val="tx1"/>
              </a:solidFill>
              <a:round/>
              <a:headEnd/>
              <a:tailEnd/>
            </a:ln>
          </p:spPr>
          <p:txBody>
            <a:bodyPr/>
            <a:lstStyle/>
            <a:p>
              <a:endParaRPr lang="en-US"/>
            </a:p>
          </p:txBody>
        </p:sp>
        <p:sp>
          <p:nvSpPr>
            <p:cNvPr id="325653" name="Line 8"/>
            <p:cNvSpPr>
              <a:spLocks noChangeShapeType="1"/>
            </p:cNvSpPr>
            <p:nvPr/>
          </p:nvSpPr>
          <p:spPr bwMode="auto">
            <a:xfrm flipV="1">
              <a:off x="4848" y="2256"/>
              <a:ext cx="144" cy="144"/>
            </a:xfrm>
            <a:prstGeom prst="line">
              <a:avLst/>
            </a:prstGeom>
            <a:noFill/>
            <a:ln w="9525">
              <a:solidFill>
                <a:schemeClr val="tx1"/>
              </a:solidFill>
              <a:round/>
              <a:headEnd/>
              <a:tailEnd/>
            </a:ln>
          </p:spPr>
          <p:txBody>
            <a:bodyPr/>
            <a:lstStyle/>
            <a:p>
              <a:endParaRPr lang="en-US"/>
            </a:p>
          </p:txBody>
        </p:sp>
      </p:grpSp>
      <p:sp>
        <p:nvSpPr>
          <p:cNvPr id="325636" name="Text Box 9"/>
          <p:cNvSpPr txBox="1">
            <a:spLocks noChangeArrowheads="1"/>
          </p:cNvSpPr>
          <p:nvPr/>
        </p:nvSpPr>
        <p:spPr bwMode="auto">
          <a:xfrm>
            <a:off x="990600" y="2590800"/>
            <a:ext cx="984250" cy="366713"/>
          </a:xfrm>
          <a:prstGeom prst="rect">
            <a:avLst/>
          </a:prstGeom>
          <a:noFill/>
          <a:ln w="9525">
            <a:noFill/>
            <a:miter lim="800000"/>
            <a:headEnd/>
            <a:tailEnd/>
          </a:ln>
        </p:spPr>
        <p:txBody>
          <a:bodyPr wrap="none">
            <a:spAutoFit/>
          </a:bodyPr>
          <a:lstStyle/>
          <a:p>
            <a:r>
              <a:rPr lang="en-US">
                <a:latin typeface="Calibri" pitchFamily="34" charset="0"/>
              </a:rPr>
              <a:t>Director</a:t>
            </a:r>
          </a:p>
        </p:txBody>
      </p:sp>
      <p:sp>
        <p:nvSpPr>
          <p:cNvPr id="325637" name="Rectangle 10"/>
          <p:cNvSpPr>
            <a:spLocks noChangeArrowheads="1"/>
          </p:cNvSpPr>
          <p:nvPr/>
        </p:nvSpPr>
        <p:spPr bwMode="auto">
          <a:xfrm rot="1458879">
            <a:off x="0" y="3733800"/>
            <a:ext cx="1524000" cy="1524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nvGrpSpPr>
          <p:cNvPr id="325638" name="Group 11"/>
          <p:cNvGrpSpPr>
            <a:grpSpLocks/>
          </p:cNvGrpSpPr>
          <p:nvPr/>
        </p:nvGrpSpPr>
        <p:grpSpPr bwMode="auto">
          <a:xfrm flipH="1" flipV="1">
            <a:off x="228600" y="4267200"/>
            <a:ext cx="685800" cy="762000"/>
            <a:chOff x="4656" y="1920"/>
            <a:chExt cx="432" cy="480"/>
          </a:xfrm>
        </p:grpSpPr>
        <p:sp>
          <p:nvSpPr>
            <p:cNvPr id="325648" name="Oval 12"/>
            <p:cNvSpPr>
              <a:spLocks noChangeArrowheads="1"/>
            </p:cNvSpPr>
            <p:nvPr/>
          </p:nvSpPr>
          <p:spPr bwMode="auto">
            <a:xfrm>
              <a:off x="4656" y="1920"/>
              <a:ext cx="432"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325649" name="Line 13"/>
            <p:cNvSpPr>
              <a:spLocks noChangeShapeType="1"/>
            </p:cNvSpPr>
            <p:nvPr/>
          </p:nvSpPr>
          <p:spPr bwMode="auto">
            <a:xfrm>
              <a:off x="4752" y="2256"/>
              <a:ext cx="96" cy="144"/>
            </a:xfrm>
            <a:prstGeom prst="line">
              <a:avLst/>
            </a:prstGeom>
            <a:noFill/>
            <a:ln w="9525">
              <a:solidFill>
                <a:schemeClr val="tx1"/>
              </a:solidFill>
              <a:round/>
              <a:headEnd/>
              <a:tailEnd/>
            </a:ln>
          </p:spPr>
          <p:txBody>
            <a:bodyPr/>
            <a:lstStyle/>
            <a:p>
              <a:endParaRPr lang="en-US"/>
            </a:p>
          </p:txBody>
        </p:sp>
        <p:sp>
          <p:nvSpPr>
            <p:cNvPr id="325650" name="Line 14"/>
            <p:cNvSpPr>
              <a:spLocks noChangeShapeType="1"/>
            </p:cNvSpPr>
            <p:nvPr/>
          </p:nvSpPr>
          <p:spPr bwMode="auto">
            <a:xfrm flipV="1">
              <a:off x="4848" y="2256"/>
              <a:ext cx="144" cy="144"/>
            </a:xfrm>
            <a:prstGeom prst="line">
              <a:avLst/>
            </a:prstGeom>
            <a:noFill/>
            <a:ln w="9525">
              <a:solidFill>
                <a:schemeClr val="tx1"/>
              </a:solidFill>
              <a:round/>
              <a:headEnd/>
              <a:tailEnd/>
            </a:ln>
          </p:spPr>
          <p:txBody>
            <a:bodyPr/>
            <a:lstStyle/>
            <a:p>
              <a:endParaRPr lang="en-US"/>
            </a:p>
          </p:txBody>
        </p:sp>
      </p:grpSp>
      <p:sp>
        <p:nvSpPr>
          <p:cNvPr id="325639" name="Text Box 15"/>
          <p:cNvSpPr txBox="1">
            <a:spLocks noChangeArrowheads="1"/>
          </p:cNvSpPr>
          <p:nvPr/>
        </p:nvSpPr>
        <p:spPr bwMode="auto">
          <a:xfrm>
            <a:off x="152400" y="5181600"/>
            <a:ext cx="1009650" cy="366713"/>
          </a:xfrm>
          <a:prstGeom prst="rect">
            <a:avLst/>
          </a:prstGeom>
          <a:noFill/>
          <a:ln w="9525">
            <a:noFill/>
            <a:miter lim="800000"/>
            <a:headEnd/>
            <a:tailEnd/>
          </a:ln>
        </p:spPr>
        <p:txBody>
          <a:bodyPr wrap="none">
            <a:spAutoFit/>
          </a:bodyPr>
          <a:lstStyle/>
          <a:p>
            <a:r>
              <a:rPr lang="en-US">
                <a:latin typeface="Calibri" pitchFamily="34" charset="0"/>
              </a:rPr>
              <a:t>Matcher</a:t>
            </a:r>
          </a:p>
        </p:txBody>
      </p:sp>
      <p:sp>
        <p:nvSpPr>
          <p:cNvPr id="325640" name="Rectangle 16"/>
          <p:cNvSpPr>
            <a:spLocks noChangeArrowheads="1"/>
          </p:cNvSpPr>
          <p:nvPr/>
        </p:nvSpPr>
        <p:spPr bwMode="auto">
          <a:xfrm rot="20141121" flipH="1">
            <a:off x="1295400" y="3733800"/>
            <a:ext cx="1524000" cy="1524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nvGrpSpPr>
          <p:cNvPr id="325641" name="Group 17"/>
          <p:cNvGrpSpPr>
            <a:grpSpLocks/>
          </p:cNvGrpSpPr>
          <p:nvPr/>
        </p:nvGrpSpPr>
        <p:grpSpPr bwMode="auto">
          <a:xfrm flipH="1" flipV="1">
            <a:off x="1752600" y="4267200"/>
            <a:ext cx="685800" cy="762000"/>
            <a:chOff x="4656" y="1920"/>
            <a:chExt cx="432" cy="480"/>
          </a:xfrm>
        </p:grpSpPr>
        <p:sp>
          <p:nvSpPr>
            <p:cNvPr id="325645" name="Oval 18"/>
            <p:cNvSpPr>
              <a:spLocks noChangeArrowheads="1"/>
            </p:cNvSpPr>
            <p:nvPr/>
          </p:nvSpPr>
          <p:spPr bwMode="auto">
            <a:xfrm>
              <a:off x="4656" y="1920"/>
              <a:ext cx="432"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325646" name="Line 19"/>
            <p:cNvSpPr>
              <a:spLocks noChangeShapeType="1"/>
            </p:cNvSpPr>
            <p:nvPr/>
          </p:nvSpPr>
          <p:spPr bwMode="auto">
            <a:xfrm>
              <a:off x="4752" y="2256"/>
              <a:ext cx="96" cy="144"/>
            </a:xfrm>
            <a:prstGeom prst="line">
              <a:avLst/>
            </a:prstGeom>
            <a:noFill/>
            <a:ln w="9525">
              <a:solidFill>
                <a:schemeClr val="tx1"/>
              </a:solidFill>
              <a:round/>
              <a:headEnd/>
              <a:tailEnd/>
            </a:ln>
          </p:spPr>
          <p:txBody>
            <a:bodyPr/>
            <a:lstStyle/>
            <a:p>
              <a:endParaRPr lang="en-US"/>
            </a:p>
          </p:txBody>
        </p:sp>
        <p:sp>
          <p:nvSpPr>
            <p:cNvPr id="325647" name="Line 20"/>
            <p:cNvSpPr>
              <a:spLocks noChangeShapeType="1"/>
            </p:cNvSpPr>
            <p:nvPr/>
          </p:nvSpPr>
          <p:spPr bwMode="auto">
            <a:xfrm flipV="1">
              <a:off x="4848" y="2256"/>
              <a:ext cx="144" cy="144"/>
            </a:xfrm>
            <a:prstGeom prst="line">
              <a:avLst/>
            </a:prstGeom>
            <a:noFill/>
            <a:ln w="9525">
              <a:solidFill>
                <a:schemeClr val="tx1"/>
              </a:solidFill>
              <a:round/>
              <a:headEnd/>
              <a:tailEnd/>
            </a:ln>
          </p:spPr>
          <p:txBody>
            <a:bodyPr/>
            <a:lstStyle/>
            <a:p>
              <a:endParaRPr lang="en-US"/>
            </a:p>
          </p:txBody>
        </p:sp>
      </p:grpSp>
      <p:sp>
        <p:nvSpPr>
          <p:cNvPr id="325642" name="Text Box 21"/>
          <p:cNvSpPr txBox="1">
            <a:spLocks noChangeArrowheads="1"/>
          </p:cNvSpPr>
          <p:nvPr/>
        </p:nvSpPr>
        <p:spPr bwMode="auto">
          <a:xfrm>
            <a:off x="1676400" y="5181600"/>
            <a:ext cx="1339850" cy="366713"/>
          </a:xfrm>
          <a:prstGeom prst="rect">
            <a:avLst/>
          </a:prstGeom>
          <a:noFill/>
          <a:ln w="9525">
            <a:noFill/>
            <a:miter lim="800000"/>
            <a:headEnd/>
            <a:tailEnd/>
          </a:ln>
        </p:spPr>
        <p:txBody>
          <a:bodyPr wrap="none">
            <a:spAutoFit/>
          </a:bodyPr>
          <a:lstStyle/>
          <a:p>
            <a:r>
              <a:rPr lang="en-US">
                <a:latin typeface="Calibri" pitchFamily="34" charset="0"/>
              </a:rPr>
              <a:t>Overhearer</a:t>
            </a:r>
          </a:p>
        </p:txBody>
      </p:sp>
      <p:sp>
        <p:nvSpPr>
          <p:cNvPr id="325643" name="Rectangle 22"/>
          <p:cNvSpPr>
            <a:spLocks noChangeArrowheads="1"/>
          </p:cNvSpPr>
          <p:nvPr/>
        </p:nvSpPr>
        <p:spPr bwMode="auto">
          <a:xfrm rot="16173111" flipH="1">
            <a:off x="609600" y="4724400"/>
            <a:ext cx="1524000" cy="1524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325644" name="Rectangle 23"/>
          <p:cNvSpPr>
            <a:spLocks noChangeArrowheads="1"/>
          </p:cNvSpPr>
          <p:nvPr/>
        </p:nvSpPr>
        <p:spPr bwMode="auto">
          <a:xfrm>
            <a:off x="2362200" y="1752600"/>
            <a:ext cx="609600" cy="762000"/>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3"/>
          <p:cNvPicPr>
            <a:picLocks noGrp="1" noChangeAspect="1" noChangeArrowheads="1"/>
          </p:cNvPicPr>
          <p:nvPr>
            <p:ph sz="half" idx="2"/>
          </p:nvPr>
        </p:nvPicPr>
        <p:blipFill>
          <a:blip r:embed="rId3"/>
          <a:srcRect/>
          <a:stretch>
            <a:fillRect/>
          </a:stretch>
        </p:blipFill>
        <p:spPr>
          <a:xfrm>
            <a:off x="2868613" y="3124200"/>
            <a:ext cx="3214687" cy="2387600"/>
          </a:xfrm>
        </p:spPr>
      </p:pic>
      <p:sp>
        <p:nvSpPr>
          <p:cNvPr id="327682" name="Rectangle 4"/>
          <p:cNvSpPr>
            <a:spLocks noChangeArrowheads="1"/>
          </p:cNvSpPr>
          <p:nvPr/>
        </p:nvSpPr>
        <p:spPr bwMode="auto">
          <a:xfrm>
            <a:off x="3286125" y="3924300"/>
            <a:ext cx="533400" cy="533400"/>
          </a:xfrm>
          <a:prstGeom prst="rect">
            <a:avLst/>
          </a:prstGeom>
          <a:gradFill rotWithShape="1">
            <a:gsLst>
              <a:gs pos="0">
                <a:srgbClr val="FF0000">
                  <a:alpha val="50000"/>
                </a:srgbClr>
              </a:gs>
              <a:gs pos="100000">
                <a:srgbClr val="760000">
                  <a:alpha val="50000"/>
                </a:srgbClr>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327683" name="Rectangle 5"/>
          <p:cNvSpPr>
            <a:spLocks noChangeArrowheads="1"/>
          </p:cNvSpPr>
          <p:nvPr/>
        </p:nvSpPr>
        <p:spPr bwMode="auto">
          <a:xfrm>
            <a:off x="5181600" y="3924300"/>
            <a:ext cx="533400" cy="533400"/>
          </a:xfrm>
          <a:prstGeom prst="rect">
            <a:avLst/>
          </a:prstGeom>
          <a:gradFill rotWithShape="1">
            <a:gsLst>
              <a:gs pos="0">
                <a:srgbClr val="FF0000">
                  <a:alpha val="50000"/>
                </a:srgbClr>
              </a:gs>
              <a:gs pos="100000">
                <a:srgbClr val="760000">
                  <a:alpha val="50000"/>
                </a:srgbClr>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327684" name="Rectangle 6"/>
          <p:cNvSpPr>
            <a:spLocks noChangeArrowheads="1"/>
          </p:cNvSpPr>
          <p:nvPr/>
        </p:nvSpPr>
        <p:spPr bwMode="auto">
          <a:xfrm>
            <a:off x="3078163" y="5156200"/>
            <a:ext cx="952500" cy="368300"/>
          </a:xfrm>
          <a:prstGeom prst="rect">
            <a:avLst/>
          </a:prstGeom>
          <a:gradFill rotWithShape="1">
            <a:gsLst>
              <a:gs pos="0">
                <a:srgbClr val="6699FF">
                  <a:alpha val="50000"/>
                </a:srgbClr>
              </a:gs>
              <a:gs pos="100000">
                <a:srgbClr val="2F4776">
                  <a:alpha val="50000"/>
                </a:srgbClr>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327685" name="Rectangle 7"/>
          <p:cNvSpPr>
            <a:spLocks noChangeArrowheads="1"/>
          </p:cNvSpPr>
          <p:nvPr/>
        </p:nvSpPr>
        <p:spPr bwMode="auto">
          <a:xfrm>
            <a:off x="5114925" y="5156200"/>
            <a:ext cx="952500" cy="368300"/>
          </a:xfrm>
          <a:prstGeom prst="rect">
            <a:avLst/>
          </a:prstGeom>
          <a:gradFill rotWithShape="1">
            <a:gsLst>
              <a:gs pos="0">
                <a:srgbClr val="6699FF">
                  <a:alpha val="50000"/>
                </a:srgbClr>
              </a:gs>
              <a:gs pos="100000">
                <a:srgbClr val="2F4776">
                  <a:alpha val="50000"/>
                </a:srgbClr>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327686" name="Rectangle 8"/>
          <p:cNvSpPr>
            <a:spLocks noChangeArrowheads="1"/>
          </p:cNvSpPr>
          <p:nvPr/>
        </p:nvSpPr>
        <p:spPr bwMode="auto">
          <a:xfrm>
            <a:off x="4095750" y="5156200"/>
            <a:ext cx="952500" cy="368300"/>
          </a:xfrm>
          <a:prstGeom prst="rect">
            <a:avLst/>
          </a:prstGeom>
          <a:gradFill rotWithShape="1">
            <a:gsLst>
              <a:gs pos="0">
                <a:srgbClr val="00CC66">
                  <a:alpha val="39998"/>
                </a:srgbClr>
              </a:gs>
              <a:gs pos="100000">
                <a:srgbClr val="005E2F">
                  <a:alpha val="39998"/>
                </a:srgbClr>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327687" name="Rectangle 9"/>
          <p:cNvSpPr>
            <a:spLocks noChangeArrowheads="1"/>
          </p:cNvSpPr>
          <p:nvPr/>
        </p:nvSpPr>
        <p:spPr bwMode="auto">
          <a:xfrm>
            <a:off x="457200" y="4457700"/>
            <a:ext cx="2133600" cy="1524000"/>
          </a:xfrm>
          <a:prstGeom prst="rect">
            <a:avLst/>
          </a:prstGeom>
          <a:gradFill rotWithShape="1">
            <a:gsLst>
              <a:gs pos="0">
                <a:srgbClr val="6699FF">
                  <a:alpha val="50000"/>
                </a:srgbClr>
              </a:gs>
              <a:gs pos="100000">
                <a:srgbClr val="2F4776">
                  <a:alpha val="50000"/>
                </a:srgbClr>
              </a:gs>
            </a:gsLst>
            <a:lin ang="5400000" scaled="1"/>
          </a:gradFill>
          <a:ln w="9525">
            <a:solidFill>
              <a:schemeClr val="tx1"/>
            </a:solidFill>
            <a:miter lim="800000"/>
            <a:headEnd/>
            <a:tailEnd/>
          </a:ln>
        </p:spPr>
        <p:txBody>
          <a:bodyPr wrap="none" anchor="ctr"/>
          <a:lstStyle/>
          <a:p>
            <a:pPr>
              <a:buFontTx/>
              <a:buChar char="•"/>
            </a:pPr>
            <a:endParaRPr lang="en-US" sz="1400" b="1">
              <a:latin typeface="Calibri" pitchFamily="34" charset="0"/>
            </a:endParaRPr>
          </a:p>
          <a:p>
            <a:r>
              <a:rPr lang="en-CA" sz="1400" b="1" u="sng">
                <a:latin typeface="Calibri" pitchFamily="34" charset="0"/>
              </a:rPr>
              <a:t>Personal Displays</a:t>
            </a:r>
          </a:p>
          <a:p>
            <a:endParaRPr lang="en-US" sz="1400" u="sng">
              <a:latin typeface="Calibri" pitchFamily="34" charset="0"/>
            </a:endParaRPr>
          </a:p>
          <a:p>
            <a:pPr>
              <a:buFontTx/>
              <a:buChar char="•"/>
            </a:pPr>
            <a:r>
              <a:rPr lang="en-US" sz="1400">
                <a:latin typeface="Calibri" pitchFamily="34" charset="0"/>
              </a:rPr>
              <a:t>Personal notes</a:t>
            </a:r>
          </a:p>
          <a:p>
            <a:pPr>
              <a:buFontTx/>
              <a:buChar char="•"/>
            </a:pPr>
            <a:r>
              <a:rPr lang="en-CA" sz="1400">
                <a:latin typeface="Calibri" pitchFamily="34" charset="0"/>
              </a:rPr>
              <a:t>Prepared patient notes</a:t>
            </a:r>
            <a:endParaRPr lang="en-US" sz="1400">
              <a:latin typeface="Calibri" pitchFamily="34" charset="0"/>
            </a:endParaRPr>
          </a:p>
          <a:p>
            <a:pPr>
              <a:buFontTx/>
              <a:buChar char="•"/>
            </a:pPr>
            <a:r>
              <a:rPr lang="en-CA" sz="1400">
                <a:latin typeface="Calibri" pitchFamily="34" charset="0"/>
              </a:rPr>
              <a:t>Checklists</a:t>
            </a:r>
          </a:p>
          <a:p>
            <a:pPr>
              <a:buFontTx/>
              <a:buChar char="•"/>
            </a:pPr>
            <a:r>
              <a:rPr lang="en-CA" sz="1400">
                <a:latin typeface="Calibri" pitchFamily="34" charset="0"/>
              </a:rPr>
              <a:t>Paper-based</a:t>
            </a:r>
          </a:p>
          <a:p>
            <a:pPr>
              <a:buFontTx/>
              <a:buChar char="•"/>
            </a:pPr>
            <a:r>
              <a:rPr lang="en-CA" sz="1400">
                <a:latin typeface="Calibri" pitchFamily="34" charset="0"/>
              </a:rPr>
              <a:t>Palm Pilot for Rx</a:t>
            </a:r>
            <a:endParaRPr lang="en-US" sz="1400">
              <a:latin typeface="Calibri" pitchFamily="34" charset="0"/>
            </a:endParaRPr>
          </a:p>
          <a:p>
            <a:pPr>
              <a:buFontTx/>
              <a:buChar char="•"/>
            </a:pPr>
            <a:endParaRPr lang="en-CA" sz="1400">
              <a:latin typeface="Calibri" pitchFamily="34" charset="0"/>
            </a:endParaRPr>
          </a:p>
        </p:txBody>
      </p:sp>
      <p:sp>
        <p:nvSpPr>
          <p:cNvPr id="327688" name="Rectangle 10"/>
          <p:cNvSpPr>
            <a:spLocks noChangeArrowheads="1"/>
          </p:cNvSpPr>
          <p:nvPr/>
        </p:nvSpPr>
        <p:spPr bwMode="auto">
          <a:xfrm>
            <a:off x="6553200" y="3390900"/>
            <a:ext cx="1981200" cy="1752600"/>
          </a:xfrm>
          <a:prstGeom prst="rect">
            <a:avLst/>
          </a:prstGeom>
          <a:gradFill rotWithShape="1">
            <a:gsLst>
              <a:gs pos="0">
                <a:srgbClr val="FF0000">
                  <a:alpha val="50000"/>
                </a:srgbClr>
              </a:gs>
              <a:gs pos="100000">
                <a:srgbClr val="760000">
                  <a:alpha val="50000"/>
                </a:srgbClr>
              </a:gs>
            </a:gsLst>
            <a:lin ang="5400000" scaled="1"/>
          </a:gradFill>
          <a:ln w="9525">
            <a:solidFill>
              <a:schemeClr val="tx1"/>
            </a:solidFill>
            <a:miter lim="800000"/>
            <a:headEnd/>
            <a:tailEnd/>
          </a:ln>
        </p:spPr>
        <p:txBody>
          <a:bodyPr wrap="none" anchor="ctr"/>
          <a:lstStyle/>
          <a:p>
            <a:r>
              <a:rPr lang="en-CA" sz="1400" b="1" u="sng">
                <a:latin typeface="Calibri" pitchFamily="34" charset="0"/>
              </a:rPr>
              <a:t>Participants (2 … n)</a:t>
            </a:r>
          </a:p>
          <a:p>
            <a:pPr>
              <a:buFontTx/>
              <a:buChar char="•"/>
            </a:pPr>
            <a:endParaRPr lang="en-US" sz="1400" u="sng">
              <a:latin typeface="Calibri" pitchFamily="34" charset="0"/>
            </a:endParaRPr>
          </a:p>
          <a:p>
            <a:pPr>
              <a:buFontTx/>
              <a:buChar char="•"/>
            </a:pPr>
            <a:r>
              <a:rPr lang="en-US" sz="1400">
                <a:latin typeface="Calibri" pitchFamily="34" charset="0"/>
              </a:rPr>
              <a:t>Primary Care Nurse</a:t>
            </a:r>
          </a:p>
          <a:p>
            <a:pPr>
              <a:buFontTx/>
              <a:buChar char="•"/>
            </a:pPr>
            <a:r>
              <a:rPr lang="en-US" sz="1400">
                <a:latin typeface="Calibri" pitchFamily="34" charset="0"/>
              </a:rPr>
              <a:t>Nurse Practitioners</a:t>
            </a:r>
          </a:p>
          <a:p>
            <a:pPr>
              <a:buFontTx/>
              <a:buChar char="•"/>
            </a:pPr>
            <a:r>
              <a:rPr lang="en-CA" sz="1400">
                <a:latin typeface="Calibri" pitchFamily="34" charset="0"/>
              </a:rPr>
              <a:t>Resident Physicians</a:t>
            </a:r>
          </a:p>
          <a:p>
            <a:pPr>
              <a:buFontTx/>
              <a:buChar char="•"/>
            </a:pPr>
            <a:r>
              <a:rPr lang="en-CA" sz="1400">
                <a:latin typeface="Calibri" pitchFamily="34" charset="0"/>
              </a:rPr>
              <a:t>Attending Physicians</a:t>
            </a:r>
          </a:p>
          <a:p>
            <a:pPr>
              <a:buFontTx/>
              <a:buChar char="•"/>
            </a:pPr>
            <a:r>
              <a:rPr lang="en-CA" sz="1400">
                <a:latin typeface="Calibri" pitchFamily="34" charset="0"/>
              </a:rPr>
              <a:t>Specialty Physicians</a:t>
            </a:r>
          </a:p>
        </p:txBody>
      </p:sp>
      <p:sp>
        <p:nvSpPr>
          <p:cNvPr id="327689" name="Rectangle 11"/>
          <p:cNvSpPr>
            <a:spLocks noChangeArrowheads="1"/>
          </p:cNvSpPr>
          <p:nvPr/>
        </p:nvSpPr>
        <p:spPr bwMode="auto">
          <a:xfrm>
            <a:off x="457200" y="2705100"/>
            <a:ext cx="2133600" cy="1447800"/>
          </a:xfrm>
          <a:prstGeom prst="rect">
            <a:avLst/>
          </a:prstGeom>
          <a:gradFill rotWithShape="1">
            <a:gsLst>
              <a:gs pos="0">
                <a:srgbClr val="00CC66">
                  <a:alpha val="39998"/>
                </a:srgbClr>
              </a:gs>
              <a:gs pos="100000">
                <a:srgbClr val="005E2F">
                  <a:alpha val="39998"/>
                </a:srgbClr>
              </a:gs>
            </a:gsLst>
            <a:lin ang="5400000" scaled="1"/>
          </a:gradFill>
          <a:ln w="9525">
            <a:solidFill>
              <a:schemeClr val="tx1"/>
            </a:solidFill>
            <a:miter lim="800000"/>
            <a:headEnd/>
            <a:tailEnd/>
          </a:ln>
        </p:spPr>
        <p:txBody>
          <a:bodyPr wrap="none" anchor="ctr"/>
          <a:lstStyle/>
          <a:p>
            <a:r>
              <a:rPr lang="en-CA" sz="1400" b="1" u="sng">
                <a:latin typeface="Calibri" pitchFamily="34" charset="0"/>
              </a:rPr>
              <a:t>Public Displays</a:t>
            </a:r>
          </a:p>
          <a:p>
            <a:pPr>
              <a:buFontTx/>
              <a:buChar char="•"/>
            </a:pPr>
            <a:endParaRPr lang="en-US" sz="1400" b="1" u="sng">
              <a:latin typeface="Calibri" pitchFamily="34" charset="0"/>
            </a:endParaRPr>
          </a:p>
          <a:p>
            <a:pPr>
              <a:buFontTx/>
              <a:buChar char="•"/>
            </a:pPr>
            <a:r>
              <a:rPr lang="en-CA" sz="1400">
                <a:latin typeface="Calibri" pitchFamily="34" charset="0"/>
              </a:rPr>
              <a:t>Publicly viewed artifacts</a:t>
            </a:r>
          </a:p>
          <a:p>
            <a:pPr>
              <a:buFontTx/>
              <a:buChar char="•"/>
            </a:pPr>
            <a:r>
              <a:rPr lang="en-CA" sz="1400">
                <a:latin typeface="Calibri" pitchFamily="34" charset="0"/>
              </a:rPr>
              <a:t>Patient bedside monitors</a:t>
            </a:r>
          </a:p>
          <a:p>
            <a:pPr>
              <a:buFontTx/>
              <a:buChar char="•"/>
            </a:pPr>
            <a:r>
              <a:rPr lang="en-CA" sz="1400">
                <a:latin typeface="Calibri" pitchFamily="34" charset="0"/>
              </a:rPr>
              <a:t>Bedside vital signs chart</a:t>
            </a:r>
          </a:p>
          <a:p>
            <a:pPr>
              <a:buFontTx/>
              <a:buChar char="•"/>
            </a:pPr>
            <a:r>
              <a:rPr lang="en-CA" sz="1400">
                <a:latin typeface="Calibri" pitchFamily="34" charset="0"/>
              </a:rPr>
              <a:t>Computers on Wheels</a:t>
            </a:r>
            <a:endParaRPr lang="en-US" sz="1400">
              <a:latin typeface="Calibri" pitchFamily="34" charset="0"/>
            </a:endParaRPr>
          </a:p>
        </p:txBody>
      </p:sp>
      <p:pic>
        <p:nvPicPr>
          <p:cNvPr id="327690" name="Picture 24" descr="H1d"/>
          <p:cNvPicPr>
            <a:picLocks noChangeAspect="1" noChangeArrowheads="1"/>
          </p:cNvPicPr>
          <p:nvPr/>
        </p:nvPicPr>
        <p:blipFill>
          <a:blip r:embed="rId4"/>
          <a:srcRect/>
          <a:stretch>
            <a:fillRect/>
          </a:stretch>
        </p:blipFill>
        <p:spPr bwMode="auto">
          <a:xfrm>
            <a:off x="3200400" y="533400"/>
            <a:ext cx="3429000" cy="1900238"/>
          </a:xfrm>
          <a:prstGeom prst="rect">
            <a:avLst/>
          </a:prstGeom>
          <a:noFill/>
          <a:ln w="9525">
            <a:noFill/>
            <a:miter lim="800000"/>
            <a:headEnd/>
            <a:tailEnd/>
          </a:ln>
        </p:spPr>
      </p:pic>
      <p:sp>
        <p:nvSpPr>
          <p:cNvPr id="327691" name="Text Box 12"/>
          <p:cNvSpPr txBox="1">
            <a:spLocks noChangeArrowheads="1"/>
          </p:cNvSpPr>
          <p:nvPr/>
        </p:nvSpPr>
        <p:spPr bwMode="auto">
          <a:xfrm>
            <a:off x="4098925" y="6056313"/>
            <a:ext cx="4121150" cy="366712"/>
          </a:xfrm>
          <a:prstGeom prst="rect">
            <a:avLst/>
          </a:prstGeom>
          <a:noFill/>
          <a:ln w="9525">
            <a:noFill/>
            <a:miter lim="800000"/>
            <a:headEnd/>
            <a:tailEnd/>
          </a:ln>
        </p:spPr>
        <p:txBody>
          <a:bodyPr wrap="none">
            <a:spAutoFit/>
          </a:bodyPr>
          <a:lstStyle/>
          <a:p>
            <a:r>
              <a:rPr lang="en-US"/>
              <a:t>Courtesey of Danny Ho, Univ Waterloo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729" name="Group 2"/>
          <p:cNvGrpSpPr>
            <a:grpSpLocks noChangeAspect="1"/>
          </p:cNvGrpSpPr>
          <p:nvPr/>
        </p:nvGrpSpPr>
        <p:grpSpPr bwMode="auto">
          <a:xfrm>
            <a:off x="457200" y="-11113"/>
            <a:ext cx="8229600" cy="6507163"/>
            <a:chOff x="2700" y="901"/>
            <a:chExt cx="4821" cy="3365"/>
          </a:xfrm>
        </p:grpSpPr>
        <p:sp>
          <p:nvSpPr>
            <p:cNvPr id="329730" name="AutoShape 3"/>
            <p:cNvSpPr>
              <a:spLocks noChangeAspect="1" noChangeArrowheads="1"/>
            </p:cNvSpPr>
            <p:nvPr/>
          </p:nvSpPr>
          <p:spPr bwMode="auto">
            <a:xfrm>
              <a:off x="2700" y="901"/>
              <a:ext cx="4821" cy="3365"/>
            </a:xfrm>
            <a:prstGeom prst="rect">
              <a:avLst/>
            </a:prstGeom>
            <a:solidFill>
              <a:schemeClr val="accent2"/>
            </a:solidFill>
            <a:ln w="9525">
              <a:noFill/>
              <a:miter lim="800000"/>
              <a:headEnd/>
              <a:tailEnd/>
            </a:ln>
          </p:spPr>
          <p:txBody>
            <a:bodyPr/>
            <a:lstStyle/>
            <a:p>
              <a:endParaRPr lang="en-US">
                <a:latin typeface="Calibri" pitchFamily="34" charset="0"/>
              </a:endParaRPr>
            </a:p>
          </p:txBody>
        </p:sp>
        <p:sp>
          <p:nvSpPr>
            <p:cNvPr id="329731" name="Text Box 4"/>
            <p:cNvSpPr txBox="1">
              <a:spLocks noChangeArrowheads="1"/>
            </p:cNvSpPr>
            <p:nvPr/>
          </p:nvSpPr>
          <p:spPr bwMode="auto">
            <a:xfrm>
              <a:off x="3352" y="2792"/>
              <a:ext cx="1260" cy="540"/>
            </a:xfrm>
            <a:prstGeom prst="rect">
              <a:avLst/>
            </a:prstGeom>
            <a:solidFill>
              <a:schemeClr val="accent2"/>
            </a:solidFill>
            <a:ln w="9525">
              <a:solidFill>
                <a:srgbClr val="000000"/>
              </a:solidFill>
              <a:miter lim="800000"/>
              <a:headEnd/>
              <a:tailEnd/>
            </a:ln>
          </p:spPr>
          <p:txBody>
            <a:bodyPr lIns="0" tIns="73152" rIns="0"/>
            <a:lstStyle/>
            <a:p>
              <a:pPr algn="ctr"/>
              <a:r>
                <a:rPr lang="en-US" altLang="zh-CN" b="1">
                  <a:latin typeface="Tahoma" pitchFamily="34" charset="0"/>
                </a:rPr>
                <a:t>Back-Stage</a:t>
              </a:r>
              <a:endParaRPr lang="en-US">
                <a:latin typeface="Times New Roman" pitchFamily="18" charset="0"/>
              </a:endParaRPr>
            </a:p>
          </p:txBody>
        </p:sp>
        <p:grpSp>
          <p:nvGrpSpPr>
            <p:cNvPr id="329732" name="Group 5"/>
            <p:cNvGrpSpPr>
              <a:grpSpLocks/>
            </p:cNvGrpSpPr>
            <p:nvPr/>
          </p:nvGrpSpPr>
          <p:grpSpPr bwMode="auto">
            <a:xfrm rot="5400000">
              <a:off x="2572" y="2372"/>
              <a:ext cx="1260" cy="300"/>
              <a:chOff x="5070" y="10417"/>
              <a:chExt cx="2400" cy="617"/>
            </a:xfrm>
          </p:grpSpPr>
          <p:sp>
            <p:nvSpPr>
              <p:cNvPr id="329744" name="Arc 6"/>
              <p:cNvSpPr>
                <a:spLocks/>
              </p:cNvSpPr>
              <p:nvPr/>
            </p:nvSpPr>
            <p:spPr bwMode="auto">
              <a:xfrm flipH="1" flipV="1">
                <a:off x="5070" y="10417"/>
                <a:ext cx="1200" cy="6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9525">
                <a:solidFill>
                  <a:schemeClr val="bg1"/>
                </a:solidFill>
                <a:round/>
                <a:headEnd/>
                <a:tailEnd type="triangle" w="med" len="med"/>
              </a:ln>
            </p:spPr>
            <p:txBody>
              <a:bodyPr/>
              <a:lstStyle/>
              <a:p>
                <a:endParaRPr lang="en-US">
                  <a:latin typeface="Calibri" pitchFamily="34" charset="0"/>
                </a:endParaRPr>
              </a:p>
            </p:txBody>
          </p:sp>
          <p:sp>
            <p:nvSpPr>
              <p:cNvPr id="329745" name="Arc 7"/>
              <p:cNvSpPr>
                <a:spLocks/>
              </p:cNvSpPr>
              <p:nvPr/>
            </p:nvSpPr>
            <p:spPr bwMode="auto">
              <a:xfrm flipV="1">
                <a:off x="6270" y="10417"/>
                <a:ext cx="1200" cy="6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9525">
                <a:solidFill>
                  <a:schemeClr val="bg1"/>
                </a:solidFill>
                <a:round/>
                <a:headEnd/>
                <a:tailEnd/>
              </a:ln>
            </p:spPr>
            <p:txBody>
              <a:bodyPr/>
              <a:lstStyle/>
              <a:p>
                <a:endParaRPr lang="en-US">
                  <a:latin typeface="Calibri" pitchFamily="34" charset="0"/>
                </a:endParaRPr>
              </a:p>
            </p:txBody>
          </p:sp>
        </p:grpSp>
        <p:grpSp>
          <p:nvGrpSpPr>
            <p:cNvPr id="329733" name="Group 8"/>
            <p:cNvGrpSpPr>
              <a:grpSpLocks/>
            </p:cNvGrpSpPr>
            <p:nvPr/>
          </p:nvGrpSpPr>
          <p:grpSpPr bwMode="auto">
            <a:xfrm rot="5400000" flipH="1" flipV="1">
              <a:off x="4132" y="2372"/>
              <a:ext cx="1260" cy="300"/>
              <a:chOff x="5070" y="10417"/>
              <a:chExt cx="2400" cy="617"/>
            </a:xfrm>
          </p:grpSpPr>
          <p:sp>
            <p:nvSpPr>
              <p:cNvPr id="329742" name="Arc 9"/>
              <p:cNvSpPr>
                <a:spLocks/>
              </p:cNvSpPr>
              <p:nvPr/>
            </p:nvSpPr>
            <p:spPr bwMode="auto">
              <a:xfrm flipH="1" flipV="1">
                <a:off x="5070" y="10417"/>
                <a:ext cx="1200" cy="6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9525">
                <a:solidFill>
                  <a:schemeClr val="bg1"/>
                </a:solidFill>
                <a:round/>
                <a:headEnd/>
                <a:tailEnd type="triangle" w="med" len="med"/>
              </a:ln>
            </p:spPr>
            <p:txBody>
              <a:bodyPr/>
              <a:lstStyle/>
              <a:p>
                <a:endParaRPr lang="en-US">
                  <a:latin typeface="Calibri" pitchFamily="34" charset="0"/>
                </a:endParaRPr>
              </a:p>
            </p:txBody>
          </p:sp>
          <p:sp>
            <p:nvSpPr>
              <p:cNvPr id="329743" name="Arc 10"/>
              <p:cNvSpPr>
                <a:spLocks/>
              </p:cNvSpPr>
              <p:nvPr/>
            </p:nvSpPr>
            <p:spPr bwMode="auto">
              <a:xfrm flipV="1">
                <a:off x="6270" y="10417"/>
                <a:ext cx="1200" cy="6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9525">
                <a:solidFill>
                  <a:schemeClr val="bg1"/>
                </a:solidFill>
                <a:round/>
                <a:headEnd/>
                <a:tailEnd/>
              </a:ln>
            </p:spPr>
            <p:txBody>
              <a:bodyPr/>
              <a:lstStyle/>
              <a:p>
                <a:endParaRPr lang="en-US">
                  <a:latin typeface="Calibri" pitchFamily="34" charset="0"/>
                </a:endParaRPr>
              </a:p>
            </p:txBody>
          </p:sp>
        </p:grpSp>
        <p:sp>
          <p:nvSpPr>
            <p:cNvPr id="329734" name="Text Box 11"/>
            <p:cNvSpPr txBox="1">
              <a:spLocks noChangeArrowheads="1"/>
            </p:cNvSpPr>
            <p:nvPr/>
          </p:nvSpPr>
          <p:spPr bwMode="auto">
            <a:xfrm>
              <a:off x="3352" y="1712"/>
              <a:ext cx="1260" cy="540"/>
            </a:xfrm>
            <a:prstGeom prst="rect">
              <a:avLst/>
            </a:prstGeom>
            <a:solidFill>
              <a:schemeClr val="accent2"/>
            </a:solidFill>
            <a:ln w="9525">
              <a:solidFill>
                <a:srgbClr val="000000"/>
              </a:solidFill>
              <a:miter lim="800000"/>
              <a:headEnd/>
              <a:tailEnd/>
            </a:ln>
          </p:spPr>
          <p:txBody>
            <a:bodyPr lIns="0" tIns="91440" rIns="0"/>
            <a:lstStyle/>
            <a:p>
              <a:pPr algn="ctr"/>
              <a:r>
                <a:rPr lang="en-US" altLang="zh-CN" b="1">
                  <a:latin typeface="Tahoma" pitchFamily="34" charset="0"/>
                </a:rPr>
                <a:t>Front-Stage</a:t>
              </a:r>
              <a:endParaRPr lang="en-US">
                <a:latin typeface="Times New Roman" pitchFamily="18" charset="0"/>
              </a:endParaRPr>
            </a:p>
          </p:txBody>
        </p:sp>
        <p:sp>
          <p:nvSpPr>
            <p:cNvPr id="329735" name="Oval 12"/>
            <p:cNvSpPr>
              <a:spLocks noChangeArrowheads="1"/>
            </p:cNvSpPr>
            <p:nvPr/>
          </p:nvSpPr>
          <p:spPr bwMode="auto">
            <a:xfrm>
              <a:off x="3172" y="1172"/>
              <a:ext cx="293" cy="300"/>
            </a:xfrm>
            <a:prstGeom prst="ellipse">
              <a:avLst/>
            </a:prstGeom>
            <a:solidFill>
              <a:schemeClr val="accent2"/>
            </a:solidFill>
            <a:ln w="9525">
              <a:solidFill>
                <a:srgbClr val="FFFFFF"/>
              </a:solidFill>
              <a:round/>
              <a:headEnd/>
              <a:tailEnd/>
            </a:ln>
          </p:spPr>
          <p:txBody>
            <a:bodyPr lIns="0" tIns="0" rIns="0" bIns="0"/>
            <a:lstStyle/>
            <a:p>
              <a:pPr algn="ctr"/>
              <a:r>
                <a:rPr lang="en-US" altLang="zh-CN" sz="1600" b="1">
                  <a:solidFill>
                    <a:srgbClr val="FFFFFF"/>
                  </a:solidFill>
                  <a:latin typeface="Tahoma" pitchFamily="34" charset="0"/>
                </a:rPr>
                <a:t>1</a:t>
              </a:r>
              <a:endParaRPr lang="en-US" sz="1600">
                <a:latin typeface="Times New Roman" pitchFamily="18" charset="0"/>
              </a:endParaRPr>
            </a:p>
          </p:txBody>
        </p:sp>
        <p:sp>
          <p:nvSpPr>
            <p:cNvPr id="329736" name="Oval 13"/>
            <p:cNvSpPr>
              <a:spLocks noChangeArrowheads="1"/>
            </p:cNvSpPr>
            <p:nvPr/>
          </p:nvSpPr>
          <p:spPr bwMode="auto">
            <a:xfrm>
              <a:off x="4972" y="2072"/>
              <a:ext cx="292" cy="301"/>
            </a:xfrm>
            <a:prstGeom prst="ellipse">
              <a:avLst/>
            </a:prstGeom>
            <a:solidFill>
              <a:schemeClr val="accent2"/>
            </a:solidFill>
            <a:ln w="9525">
              <a:solidFill>
                <a:srgbClr val="FFFFFF"/>
              </a:solidFill>
              <a:round/>
              <a:headEnd/>
              <a:tailEnd/>
            </a:ln>
          </p:spPr>
          <p:txBody>
            <a:bodyPr lIns="0" tIns="0" rIns="0" bIns="0"/>
            <a:lstStyle/>
            <a:p>
              <a:pPr algn="ctr"/>
              <a:r>
                <a:rPr lang="en-US" altLang="zh-CN" sz="1600" b="1">
                  <a:solidFill>
                    <a:srgbClr val="FFFFFF"/>
                  </a:solidFill>
                  <a:latin typeface="Tahoma" pitchFamily="34" charset="0"/>
                </a:rPr>
                <a:t>2</a:t>
              </a:r>
              <a:endParaRPr lang="en-US" sz="1600">
                <a:latin typeface="Times New Roman" pitchFamily="18" charset="0"/>
              </a:endParaRPr>
            </a:p>
          </p:txBody>
        </p:sp>
        <p:sp>
          <p:nvSpPr>
            <p:cNvPr id="329737" name="Oval 14"/>
            <p:cNvSpPr>
              <a:spLocks noChangeArrowheads="1"/>
            </p:cNvSpPr>
            <p:nvPr/>
          </p:nvSpPr>
          <p:spPr bwMode="auto">
            <a:xfrm>
              <a:off x="4500" y="3570"/>
              <a:ext cx="292" cy="302"/>
            </a:xfrm>
            <a:prstGeom prst="ellipse">
              <a:avLst/>
            </a:prstGeom>
            <a:solidFill>
              <a:schemeClr val="accent2"/>
            </a:solidFill>
            <a:ln w="9525">
              <a:solidFill>
                <a:srgbClr val="FFFFFF"/>
              </a:solidFill>
              <a:round/>
              <a:headEnd/>
              <a:tailEnd/>
            </a:ln>
          </p:spPr>
          <p:txBody>
            <a:bodyPr lIns="0" tIns="0" rIns="0" bIns="0"/>
            <a:lstStyle/>
            <a:p>
              <a:pPr algn="ctr"/>
              <a:r>
                <a:rPr lang="en-US" altLang="zh-CN" sz="1600" b="1">
                  <a:solidFill>
                    <a:srgbClr val="FFFFFF"/>
                  </a:solidFill>
                  <a:latin typeface="Tahoma" pitchFamily="34" charset="0"/>
                </a:rPr>
                <a:t>4</a:t>
              </a:r>
              <a:endParaRPr lang="en-US" sz="1600">
                <a:latin typeface="Times New Roman" pitchFamily="18" charset="0"/>
              </a:endParaRPr>
            </a:p>
          </p:txBody>
        </p:sp>
        <p:sp>
          <p:nvSpPr>
            <p:cNvPr id="329738" name="Oval 15"/>
            <p:cNvSpPr>
              <a:spLocks noChangeArrowheads="1"/>
            </p:cNvSpPr>
            <p:nvPr/>
          </p:nvSpPr>
          <p:spPr bwMode="auto">
            <a:xfrm>
              <a:off x="2700" y="2612"/>
              <a:ext cx="292" cy="301"/>
            </a:xfrm>
            <a:prstGeom prst="ellipse">
              <a:avLst/>
            </a:prstGeom>
            <a:solidFill>
              <a:schemeClr val="accent2"/>
            </a:solidFill>
            <a:ln w="9525">
              <a:solidFill>
                <a:srgbClr val="FFFFFF"/>
              </a:solidFill>
              <a:round/>
              <a:headEnd/>
              <a:tailEnd/>
            </a:ln>
          </p:spPr>
          <p:txBody>
            <a:bodyPr lIns="0" tIns="0" rIns="0" bIns="0"/>
            <a:lstStyle/>
            <a:p>
              <a:pPr algn="ctr"/>
              <a:r>
                <a:rPr lang="en-US" altLang="zh-CN" sz="1600" b="1">
                  <a:solidFill>
                    <a:srgbClr val="FFFFFF"/>
                  </a:solidFill>
                  <a:latin typeface="Tahoma" pitchFamily="34" charset="0"/>
                </a:rPr>
                <a:t>3</a:t>
              </a:r>
              <a:endParaRPr lang="en-US" sz="1600">
                <a:latin typeface="Times New Roman" pitchFamily="18" charset="0"/>
              </a:endParaRPr>
            </a:p>
          </p:txBody>
        </p:sp>
        <p:sp>
          <p:nvSpPr>
            <p:cNvPr id="329739" name="Freeform 16"/>
            <p:cNvSpPr>
              <a:spLocks/>
            </p:cNvSpPr>
            <p:nvPr/>
          </p:nvSpPr>
          <p:spPr bwMode="auto">
            <a:xfrm>
              <a:off x="3532" y="3332"/>
              <a:ext cx="900" cy="540"/>
            </a:xfrm>
            <a:custGeom>
              <a:avLst/>
              <a:gdLst>
                <a:gd name="T0" fmla="*/ 1347 w 780"/>
                <a:gd name="T1" fmla="*/ 0 h 570"/>
                <a:gd name="T2" fmla="*/ 1769 w 780"/>
                <a:gd name="T3" fmla="*/ 130 h 570"/>
                <a:gd name="T4" fmla="*/ 1769 w 780"/>
                <a:gd name="T5" fmla="*/ 261 h 570"/>
                <a:gd name="T6" fmla="*/ 1347 w 780"/>
                <a:gd name="T7" fmla="*/ 390 h 570"/>
                <a:gd name="T8" fmla="*/ 495 w 780"/>
                <a:gd name="T9" fmla="*/ 390 h 570"/>
                <a:gd name="T10" fmla="*/ 70 w 780"/>
                <a:gd name="T11" fmla="*/ 261 h 570"/>
                <a:gd name="T12" fmla="*/ 70 w 780"/>
                <a:gd name="T13" fmla="*/ 130 h 570"/>
                <a:gd name="T14" fmla="*/ 495 w 780"/>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780"/>
                <a:gd name="T25" fmla="*/ 0 h 570"/>
                <a:gd name="T26" fmla="*/ 780 w 780"/>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0" h="570">
                  <a:moveTo>
                    <a:pt x="570" y="0"/>
                  </a:moveTo>
                  <a:cubicBezTo>
                    <a:pt x="645" y="60"/>
                    <a:pt x="720" y="120"/>
                    <a:pt x="750" y="180"/>
                  </a:cubicBezTo>
                  <a:cubicBezTo>
                    <a:pt x="780" y="240"/>
                    <a:pt x="780" y="300"/>
                    <a:pt x="750" y="360"/>
                  </a:cubicBezTo>
                  <a:cubicBezTo>
                    <a:pt x="720" y="420"/>
                    <a:pt x="660" y="510"/>
                    <a:pt x="570" y="540"/>
                  </a:cubicBezTo>
                  <a:cubicBezTo>
                    <a:pt x="480" y="570"/>
                    <a:pt x="300" y="570"/>
                    <a:pt x="210" y="540"/>
                  </a:cubicBezTo>
                  <a:cubicBezTo>
                    <a:pt x="120" y="510"/>
                    <a:pt x="60" y="420"/>
                    <a:pt x="30" y="360"/>
                  </a:cubicBezTo>
                  <a:cubicBezTo>
                    <a:pt x="0" y="300"/>
                    <a:pt x="0" y="240"/>
                    <a:pt x="30" y="180"/>
                  </a:cubicBezTo>
                  <a:cubicBezTo>
                    <a:pt x="60" y="120"/>
                    <a:pt x="180" y="30"/>
                    <a:pt x="210" y="0"/>
                  </a:cubicBezTo>
                </a:path>
              </a:pathLst>
            </a:custGeom>
            <a:solidFill>
              <a:schemeClr val="accent2"/>
            </a:solidFill>
            <a:ln w="9525">
              <a:solidFill>
                <a:schemeClr val="bg1"/>
              </a:solidFill>
              <a:round/>
              <a:headEnd/>
              <a:tailEnd type="triangle" w="med" len="med"/>
            </a:ln>
          </p:spPr>
          <p:txBody>
            <a:bodyPr/>
            <a:lstStyle/>
            <a:p>
              <a:endParaRPr lang="en-US">
                <a:latin typeface="Calibri" pitchFamily="34" charset="0"/>
              </a:endParaRPr>
            </a:p>
          </p:txBody>
        </p:sp>
        <p:sp>
          <p:nvSpPr>
            <p:cNvPr id="329740" name="Freeform 17"/>
            <p:cNvSpPr>
              <a:spLocks/>
            </p:cNvSpPr>
            <p:nvPr/>
          </p:nvSpPr>
          <p:spPr bwMode="auto">
            <a:xfrm flipH="1" flipV="1">
              <a:off x="3532" y="1172"/>
              <a:ext cx="900" cy="540"/>
            </a:xfrm>
            <a:custGeom>
              <a:avLst/>
              <a:gdLst>
                <a:gd name="T0" fmla="*/ 1347 w 780"/>
                <a:gd name="T1" fmla="*/ 0 h 570"/>
                <a:gd name="T2" fmla="*/ 1769 w 780"/>
                <a:gd name="T3" fmla="*/ 130 h 570"/>
                <a:gd name="T4" fmla="*/ 1769 w 780"/>
                <a:gd name="T5" fmla="*/ 261 h 570"/>
                <a:gd name="T6" fmla="*/ 1347 w 780"/>
                <a:gd name="T7" fmla="*/ 390 h 570"/>
                <a:gd name="T8" fmla="*/ 495 w 780"/>
                <a:gd name="T9" fmla="*/ 390 h 570"/>
                <a:gd name="T10" fmla="*/ 70 w 780"/>
                <a:gd name="T11" fmla="*/ 261 h 570"/>
                <a:gd name="T12" fmla="*/ 70 w 780"/>
                <a:gd name="T13" fmla="*/ 130 h 570"/>
                <a:gd name="T14" fmla="*/ 495 w 780"/>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780"/>
                <a:gd name="T25" fmla="*/ 0 h 570"/>
                <a:gd name="T26" fmla="*/ 780 w 780"/>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0" h="570">
                  <a:moveTo>
                    <a:pt x="570" y="0"/>
                  </a:moveTo>
                  <a:cubicBezTo>
                    <a:pt x="645" y="60"/>
                    <a:pt x="720" y="120"/>
                    <a:pt x="750" y="180"/>
                  </a:cubicBezTo>
                  <a:cubicBezTo>
                    <a:pt x="780" y="240"/>
                    <a:pt x="780" y="300"/>
                    <a:pt x="750" y="360"/>
                  </a:cubicBezTo>
                  <a:cubicBezTo>
                    <a:pt x="720" y="420"/>
                    <a:pt x="660" y="510"/>
                    <a:pt x="570" y="540"/>
                  </a:cubicBezTo>
                  <a:cubicBezTo>
                    <a:pt x="480" y="570"/>
                    <a:pt x="300" y="570"/>
                    <a:pt x="210" y="540"/>
                  </a:cubicBezTo>
                  <a:cubicBezTo>
                    <a:pt x="120" y="510"/>
                    <a:pt x="60" y="420"/>
                    <a:pt x="30" y="360"/>
                  </a:cubicBezTo>
                  <a:cubicBezTo>
                    <a:pt x="0" y="300"/>
                    <a:pt x="0" y="240"/>
                    <a:pt x="30" y="180"/>
                  </a:cubicBezTo>
                  <a:cubicBezTo>
                    <a:pt x="60" y="120"/>
                    <a:pt x="180" y="30"/>
                    <a:pt x="210" y="0"/>
                  </a:cubicBezTo>
                </a:path>
              </a:pathLst>
            </a:custGeom>
            <a:solidFill>
              <a:schemeClr val="accent2"/>
            </a:solidFill>
            <a:ln w="9525">
              <a:solidFill>
                <a:schemeClr val="bg1"/>
              </a:solidFill>
              <a:round/>
              <a:headEnd/>
              <a:tailEnd type="triangle" w="med" len="med"/>
            </a:ln>
          </p:spPr>
          <p:txBody>
            <a:bodyPr/>
            <a:lstStyle/>
            <a:p>
              <a:endParaRPr lang="en-US">
                <a:latin typeface="Calibri" pitchFamily="34" charset="0"/>
              </a:endParaRPr>
            </a:p>
          </p:txBody>
        </p:sp>
        <p:sp>
          <p:nvSpPr>
            <p:cNvPr id="329741" name="Text Box 18"/>
            <p:cNvSpPr txBox="1">
              <a:spLocks noChangeArrowheads="1"/>
            </p:cNvSpPr>
            <p:nvPr/>
          </p:nvSpPr>
          <p:spPr bwMode="auto">
            <a:xfrm>
              <a:off x="5550" y="1206"/>
              <a:ext cx="1971" cy="2910"/>
            </a:xfrm>
            <a:prstGeom prst="rect">
              <a:avLst/>
            </a:prstGeom>
            <a:solidFill>
              <a:schemeClr val="accent2"/>
            </a:solidFill>
            <a:ln w="9525">
              <a:noFill/>
              <a:miter lim="800000"/>
              <a:headEnd/>
              <a:tailEnd/>
            </a:ln>
          </p:spPr>
          <p:txBody>
            <a:bodyPr lIns="0" tIns="0" rIns="0" bIns="0"/>
            <a:lstStyle/>
            <a:p>
              <a:r>
                <a:rPr lang="en-US" altLang="zh-CN" sz="3600">
                  <a:latin typeface="Times New Roman" pitchFamily="18" charset="0"/>
                </a:rPr>
                <a:t>The front-stage back-stage model of information processes during group discussions. </a:t>
              </a:r>
            </a:p>
            <a:p>
              <a:endParaRPr lang="en-US" altLang="zh-CN" sz="3600">
                <a:latin typeface="Times New Roman" pitchFamily="18"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 Box 2"/>
          <p:cNvSpPr txBox="1">
            <a:spLocks noChangeArrowheads="1"/>
          </p:cNvSpPr>
          <p:nvPr/>
        </p:nvSpPr>
        <p:spPr bwMode="auto">
          <a:xfrm>
            <a:off x="1143000" y="2187575"/>
            <a:ext cx="628650" cy="366713"/>
          </a:xfrm>
          <a:prstGeom prst="rect">
            <a:avLst/>
          </a:prstGeom>
          <a:noFill/>
          <a:ln w="9525">
            <a:noFill/>
            <a:miter lim="800000"/>
            <a:headEnd/>
            <a:tailEnd/>
          </a:ln>
        </p:spPr>
        <p:txBody>
          <a:bodyPr wrap="none">
            <a:spAutoFit/>
          </a:bodyPr>
          <a:lstStyle/>
          <a:p>
            <a:r>
              <a:rPr lang="en-US">
                <a:latin typeface="Calibri" pitchFamily="34" charset="0"/>
              </a:rPr>
              <a:t>1:06</a:t>
            </a:r>
          </a:p>
        </p:txBody>
      </p:sp>
      <p:sp>
        <p:nvSpPr>
          <p:cNvPr id="331778" name="Text Box 3"/>
          <p:cNvSpPr txBox="1">
            <a:spLocks noChangeArrowheads="1"/>
          </p:cNvSpPr>
          <p:nvPr/>
        </p:nvSpPr>
        <p:spPr bwMode="auto">
          <a:xfrm>
            <a:off x="4648200" y="2187575"/>
            <a:ext cx="628650" cy="366713"/>
          </a:xfrm>
          <a:prstGeom prst="rect">
            <a:avLst/>
          </a:prstGeom>
          <a:noFill/>
          <a:ln w="9525">
            <a:noFill/>
            <a:miter lim="800000"/>
            <a:headEnd/>
            <a:tailEnd/>
          </a:ln>
        </p:spPr>
        <p:txBody>
          <a:bodyPr wrap="none">
            <a:spAutoFit/>
          </a:bodyPr>
          <a:lstStyle/>
          <a:p>
            <a:r>
              <a:rPr lang="en-US">
                <a:latin typeface="Calibri" pitchFamily="34" charset="0"/>
              </a:rPr>
              <a:t>2:09</a:t>
            </a:r>
          </a:p>
        </p:txBody>
      </p:sp>
      <p:sp>
        <p:nvSpPr>
          <p:cNvPr id="331779" name="Text Box 4"/>
          <p:cNvSpPr txBox="1">
            <a:spLocks noChangeArrowheads="1"/>
          </p:cNvSpPr>
          <p:nvPr/>
        </p:nvSpPr>
        <p:spPr bwMode="auto">
          <a:xfrm>
            <a:off x="1143000" y="4953000"/>
            <a:ext cx="628650" cy="366713"/>
          </a:xfrm>
          <a:prstGeom prst="rect">
            <a:avLst/>
          </a:prstGeom>
          <a:noFill/>
          <a:ln w="9525">
            <a:noFill/>
            <a:miter lim="800000"/>
            <a:headEnd/>
            <a:tailEnd/>
          </a:ln>
        </p:spPr>
        <p:txBody>
          <a:bodyPr wrap="none">
            <a:spAutoFit/>
          </a:bodyPr>
          <a:lstStyle/>
          <a:p>
            <a:r>
              <a:rPr lang="en-US">
                <a:latin typeface="Calibri" pitchFamily="34" charset="0"/>
              </a:rPr>
              <a:t>2:20</a:t>
            </a:r>
          </a:p>
        </p:txBody>
      </p:sp>
      <p:sp>
        <p:nvSpPr>
          <p:cNvPr id="331780" name="Text Box 5"/>
          <p:cNvSpPr txBox="1">
            <a:spLocks noChangeArrowheads="1"/>
          </p:cNvSpPr>
          <p:nvPr/>
        </p:nvSpPr>
        <p:spPr bwMode="auto">
          <a:xfrm>
            <a:off x="4495800" y="4953000"/>
            <a:ext cx="628650" cy="366713"/>
          </a:xfrm>
          <a:prstGeom prst="rect">
            <a:avLst/>
          </a:prstGeom>
          <a:solidFill>
            <a:schemeClr val="accent2"/>
          </a:solidFill>
          <a:ln w="9525">
            <a:noFill/>
            <a:miter lim="800000"/>
            <a:headEnd/>
            <a:tailEnd/>
          </a:ln>
        </p:spPr>
        <p:txBody>
          <a:bodyPr wrap="none">
            <a:spAutoFit/>
          </a:bodyPr>
          <a:lstStyle/>
          <a:p>
            <a:r>
              <a:rPr lang="en-US">
                <a:latin typeface="Calibri" pitchFamily="34" charset="0"/>
              </a:rPr>
              <a:t>2:56</a:t>
            </a:r>
          </a:p>
        </p:txBody>
      </p:sp>
      <p:pic>
        <p:nvPicPr>
          <p:cNvPr id="331781" name="Picture 6" descr="106"/>
          <p:cNvPicPr>
            <a:picLocks noChangeAspect="1" noChangeArrowheads="1"/>
          </p:cNvPicPr>
          <p:nvPr/>
        </p:nvPicPr>
        <p:blipFill>
          <a:blip r:embed="rId3"/>
          <a:srcRect/>
          <a:stretch>
            <a:fillRect/>
          </a:stretch>
        </p:blipFill>
        <p:spPr bwMode="auto">
          <a:xfrm>
            <a:off x="0" y="0"/>
            <a:ext cx="3048000" cy="2286000"/>
          </a:xfrm>
          <a:prstGeom prst="rect">
            <a:avLst/>
          </a:prstGeom>
          <a:noFill/>
          <a:ln w="9525">
            <a:noFill/>
            <a:miter lim="800000"/>
            <a:headEnd/>
            <a:tailEnd/>
          </a:ln>
        </p:spPr>
      </p:pic>
      <p:pic>
        <p:nvPicPr>
          <p:cNvPr id="331782" name="Picture 7" descr="209"/>
          <p:cNvPicPr>
            <a:picLocks noChangeAspect="1" noChangeArrowheads="1"/>
          </p:cNvPicPr>
          <p:nvPr/>
        </p:nvPicPr>
        <p:blipFill>
          <a:blip r:embed="rId4"/>
          <a:srcRect/>
          <a:stretch>
            <a:fillRect/>
          </a:stretch>
        </p:blipFill>
        <p:spPr bwMode="auto">
          <a:xfrm>
            <a:off x="3505200" y="0"/>
            <a:ext cx="3048000" cy="2286000"/>
          </a:xfrm>
          <a:prstGeom prst="rect">
            <a:avLst/>
          </a:prstGeom>
          <a:noFill/>
          <a:ln w="9525">
            <a:noFill/>
            <a:miter lim="800000"/>
            <a:headEnd/>
            <a:tailEnd/>
          </a:ln>
        </p:spPr>
      </p:pic>
      <p:pic>
        <p:nvPicPr>
          <p:cNvPr id="331783" name="Picture 8" descr="220"/>
          <p:cNvPicPr>
            <a:picLocks noChangeAspect="1" noChangeArrowheads="1"/>
          </p:cNvPicPr>
          <p:nvPr/>
        </p:nvPicPr>
        <p:blipFill>
          <a:blip r:embed="rId5"/>
          <a:srcRect/>
          <a:stretch>
            <a:fillRect/>
          </a:stretch>
        </p:blipFill>
        <p:spPr bwMode="auto">
          <a:xfrm>
            <a:off x="0" y="2667000"/>
            <a:ext cx="3048000" cy="2286000"/>
          </a:xfrm>
          <a:prstGeom prst="rect">
            <a:avLst/>
          </a:prstGeom>
          <a:noFill/>
          <a:ln w="9525">
            <a:noFill/>
            <a:miter lim="800000"/>
            <a:headEnd/>
            <a:tailEnd/>
          </a:ln>
        </p:spPr>
      </p:pic>
      <p:pic>
        <p:nvPicPr>
          <p:cNvPr id="331784" name="Picture 9" descr="256"/>
          <p:cNvPicPr>
            <a:picLocks noChangeAspect="1" noChangeArrowheads="1"/>
          </p:cNvPicPr>
          <p:nvPr/>
        </p:nvPicPr>
        <p:blipFill>
          <a:blip r:embed="rId6"/>
          <a:srcRect/>
          <a:stretch>
            <a:fillRect/>
          </a:stretch>
        </p:blipFill>
        <p:spPr bwMode="auto">
          <a:xfrm>
            <a:off x="3505200" y="2667000"/>
            <a:ext cx="3048000" cy="2286000"/>
          </a:xfrm>
          <a:prstGeom prst="rect">
            <a:avLst/>
          </a:prstGeom>
          <a:noFill/>
          <a:ln w="9525">
            <a:noFill/>
            <a:miter lim="800000"/>
            <a:headEnd/>
            <a:tailEnd/>
          </a:ln>
        </p:spPr>
      </p:pic>
      <p:sp>
        <p:nvSpPr>
          <p:cNvPr id="331785" name="Text Box 10"/>
          <p:cNvSpPr txBox="1">
            <a:spLocks noChangeArrowheads="1"/>
          </p:cNvSpPr>
          <p:nvPr/>
        </p:nvSpPr>
        <p:spPr bwMode="auto">
          <a:xfrm>
            <a:off x="228600" y="5410200"/>
            <a:ext cx="8686800" cy="1006475"/>
          </a:xfrm>
          <a:prstGeom prst="rect">
            <a:avLst/>
          </a:prstGeom>
          <a:solidFill>
            <a:schemeClr val="accent2"/>
          </a:solidFill>
          <a:ln w="9525">
            <a:noFill/>
            <a:miter lim="800000"/>
            <a:headEnd/>
            <a:tailEnd/>
          </a:ln>
        </p:spPr>
        <p:txBody>
          <a:bodyPr>
            <a:spAutoFit/>
          </a:bodyPr>
          <a:lstStyle/>
          <a:p>
            <a:r>
              <a:rPr lang="en-US" sz="2000">
                <a:latin typeface="Calibri" pitchFamily="34" charset="0"/>
              </a:rPr>
              <a:t>Setting the </a:t>
            </a:r>
            <a:r>
              <a:rPr lang="en-US" sz="2000" b="1" i="1">
                <a:latin typeface="Calibri" pitchFamily="34" charset="0"/>
              </a:rPr>
              <a:t>stage</a:t>
            </a:r>
            <a:r>
              <a:rPr lang="en-US" sz="2000">
                <a:latin typeface="Calibri" pitchFamily="34" charset="0"/>
              </a:rPr>
              <a:t>. </a:t>
            </a:r>
          </a:p>
          <a:p>
            <a:r>
              <a:rPr lang="en-US" altLang="zh-CN" sz="2000">
                <a:latin typeface="Calibri" pitchFamily="34" charset="0"/>
              </a:rPr>
              <a:t>Participants arranged documents and computer displays to allow rapid data access and sharing with minimal disruption to the flow of information </a:t>
            </a:r>
            <a:endParaRPr lang="en-US" sz="2000">
              <a:latin typeface="Calibri" pitchFamily="34" charset="0"/>
            </a:endParaRPr>
          </a:p>
        </p:txBody>
      </p:sp>
      <p:sp>
        <p:nvSpPr>
          <p:cNvPr id="331786" name="Rectangle 11"/>
          <p:cNvSpPr>
            <a:spLocks noChangeArrowheads="1"/>
          </p:cNvSpPr>
          <p:nvPr/>
        </p:nvSpPr>
        <p:spPr bwMode="auto">
          <a:xfrm>
            <a:off x="6553200" y="1676400"/>
            <a:ext cx="1219200" cy="762000"/>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331787" name="Rectangle 12"/>
          <p:cNvSpPr>
            <a:spLocks noChangeArrowheads="1"/>
          </p:cNvSpPr>
          <p:nvPr/>
        </p:nvSpPr>
        <p:spPr bwMode="auto">
          <a:xfrm>
            <a:off x="3048000" y="1752600"/>
            <a:ext cx="457200" cy="762000"/>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Number Placeholder 1"/>
          <p:cNvSpPr txBox="1">
            <a:spLocks noGrp="1"/>
          </p:cNvSpPr>
          <p:nvPr/>
        </p:nvSpPr>
        <p:spPr bwMode="auto">
          <a:xfrm>
            <a:off x="8534400" y="6553200"/>
            <a:ext cx="609600" cy="304800"/>
          </a:xfrm>
          <a:prstGeom prst="rect">
            <a:avLst/>
          </a:prstGeom>
          <a:noFill/>
          <a:ln w="9525">
            <a:noFill/>
            <a:miter lim="800000"/>
            <a:headEnd/>
            <a:tailEnd/>
          </a:ln>
        </p:spPr>
        <p:txBody>
          <a:bodyPr/>
          <a:lstStyle/>
          <a:p>
            <a:pPr algn="r"/>
            <a:fld id="{BA7B48D4-8AA5-4882-BF48-B07339B55C77}" type="slidenum">
              <a:rPr lang="en-US" sz="1400">
                <a:latin typeface="Calibri" pitchFamily="34" charset="0"/>
              </a:rPr>
              <a:pPr algn="r"/>
              <a:t>38</a:t>
            </a:fld>
            <a:endParaRPr lang="en-US" sz="1400">
              <a:latin typeface="Calibri" pitchFamily="34" charset="0"/>
            </a:endParaRPr>
          </a:p>
        </p:txBody>
      </p:sp>
      <p:pic>
        <p:nvPicPr>
          <p:cNvPr id="333826" name="Picture 4" descr="https://lh3.googleusercontent.com/-zL-TCH1Qfzs/TqxY9XtvyGI/AAAAAAAAAPs/wL8hz0KmMTQ/s523/DSC_0973.JPG"/>
          <p:cNvPicPr>
            <a:picLocks noChangeAspect="1" noChangeArrowheads="1"/>
          </p:cNvPicPr>
          <p:nvPr/>
        </p:nvPicPr>
        <p:blipFill>
          <a:blip r:embed="rId3"/>
          <a:srcRect/>
          <a:stretch>
            <a:fillRect/>
          </a:stretch>
        </p:blipFill>
        <p:spPr bwMode="auto">
          <a:xfrm>
            <a:off x="1981200" y="2133600"/>
            <a:ext cx="498157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229600" cy="5791200"/>
          </a:xfrm>
        </p:spPr>
        <p:txBody>
          <a:bodyPr rtlCol="0">
            <a:normAutofit/>
          </a:bodyPr>
          <a:lstStyle/>
          <a:p>
            <a:pPr eaLnBrk="1" fontAlgn="auto" hangingPunct="1">
              <a:spcAft>
                <a:spcPts val="0"/>
              </a:spcAft>
              <a:buFont typeface="Arial" pitchFamily="34" charset="0"/>
              <a:buChar char="•"/>
              <a:defRPr/>
            </a:pPr>
            <a:r>
              <a:rPr lang="en-US" sz="2400" dirty="0" smtClean="0">
                <a:solidFill>
                  <a:schemeClr val="bg1">
                    <a:lumMod val="50000"/>
                  </a:schemeClr>
                </a:solidFill>
              </a:rPr>
              <a:t>Healthcare context</a:t>
            </a:r>
          </a:p>
          <a:p>
            <a:pPr eaLnBrk="1" fontAlgn="auto" hangingPunct="1">
              <a:spcAft>
                <a:spcPts val="0"/>
              </a:spcAft>
              <a:buFont typeface="Arial" pitchFamily="34" charset="0"/>
              <a:buChar char="•"/>
              <a:defRPr/>
            </a:pPr>
            <a:r>
              <a:rPr lang="en-US" sz="2400" dirty="0" smtClean="0">
                <a:solidFill>
                  <a:schemeClr val="bg1">
                    <a:lumMod val="50000"/>
                  </a:schemeClr>
                </a:solidFill>
              </a:rPr>
              <a:t>Task “paradigms”</a:t>
            </a:r>
          </a:p>
          <a:p>
            <a:pPr eaLnBrk="1" fontAlgn="auto" hangingPunct="1">
              <a:spcAft>
                <a:spcPts val="0"/>
              </a:spcAft>
              <a:buFont typeface="Arial" pitchFamily="34" charset="0"/>
              <a:buChar char="•"/>
              <a:defRPr/>
            </a:pPr>
            <a:r>
              <a:rPr lang="en-US" sz="2400" dirty="0" smtClean="0">
                <a:solidFill>
                  <a:schemeClr val="bg1">
                    <a:lumMod val="50000"/>
                  </a:schemeClr>
                </a:solidFill>
              </a:rPr>
              <a:t>Theoretical frameworks</a:t>
            </a: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r>
              <a:rPr lang="en-US" sz="6600" b="1" dirty="0" smtClean="0">
                <a:solidFill>
                  <a:srgbClr val="FF0000"/>
                </a:solidFill>
              </a:rPr>
              <a:t>Practical impact</a:t>
            </a:r>
          </a:p>
          <a:p>
            <a:pPr marL="342900" lvl="1" indent="-342900" eaLnBrk="1" fontAlgn="auto" hangingPunct="1">
              <a:spcAft>
                <a:spcPts val="0"/>
              </a:spcAft>
              <a:buFont typeface="Arial" pitchFamily="34" charset="0"/>
              <a:buNone/>
              <a:defRPr/>
            </a:pPr>
            <a:r>
              <a:rPr lang="en-US" sz="3600" i="1" dirty="0" smtClean="0"/>
              <a:t>Improving Quality and Value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381000" y="533400"/>
            <a:ext cx="6629400" cy="838200"/>
          </a:xfrm>
        </p:spPr>
        <p:txBody>
          <a:bodyPr/>
          <a:lstStyle/>
          <a:p>
            <a:pPr eaLnBrk="1" hangingPunct="1"/>
            <a:r>
              <a:rPr lang="en-US" sz="3900" smtClean="0"/>
              <a:t>The STEEEP® Climb to Quality*</a:t>
            </a:r>
          </a:p>
        </p:txBody>
      </p:sp>
      <p:sp>
        <p:nvSpPr>
          <p:cNvPr id="22530" name="Rectangle 5"/>
          <p:cNvSpPr>
            <a:spLocks noChangeArrowheads="1"/>
          </p:cNvSpPr>
          <p:nvPr/>
        </p:nvSpPr>
        <p:spPr bwMode="auto">
          <a:xfrm>
            <a:off x="304800" y="1447800"/>
            <a:ext cx="8229600" cy="4419600"/>
          </a:xfrm>
          <a:prstGeom prst="rect">
            <a:avLst/>
          </a:prstGeom>
          <a:noFill/>
          <a:ln w="9525">
            <a:noFill/>
            <a:miter lim="800000"/>
            <a:headEnd/>
            <a:tailEnd/>
          </a:ln>
        </p:spPr>
        <p:txBody>
          <a:bodyPr/>
          <a:lstStyle/>
          <a:p>
            <a:pPr marL="339725" indent="-339725" eaLnBrk="0" hangingPunct="0">
              <a:lnSpc>
                <a:spcPct val="110000"/>
              </a:lnSpc>
              <a:spcAft>
                <a:spcPct val="30000"/>
              </a:spcAft>
              <a:buFontTx/>
              <a:buChar char="•"/>
            </a:pPr>
            <a:endParaRPr lang="en-US" sz="2000">
              <a:latin typeface="Calibri" pitchFamily="34" charset="0"/>
            </a:endParaRPr>
          </a:p>
        </p:txBody>
      </p:sp>
      <p:pic>
        <p:nvPicPr>
          <p:cNvPr id="22531" name="Picture 5" descr="MPj04341240000[1]"/>
          <p:cNvPicPr>
            <a:picLocks noChangeAspect="1" noChangeArrowheads="1"/>
          </p:cNvPicPr>
          <p:nvPr/>
        </p:nvPicPr>
        <p:blipFill>
          <a:blip r:embed="rId3"/>
          <a:srcRect/>
          <a:stretch>
            <a:fillRect/>
          </a:stretch>
        </p:blipFill>
        <p:spPr bwMode="auto">
          <a:xfrm>
            <a:off x="228600" y="2514600"/>
            <a:ext cx="4724400" cy="3721100"/>
          </a:xfrm>
          <a:prstGeom prst="rect">
            <a:avLst/>
          </a:prstGeom>
          <a:noFill/>
          <a:ln w="9525">
            <a:noFill/>
            <a:miter lim="800000"/>
            <a:headEnd/>
            <a:tailEnd/>
          </a:ln>
        </p:spPr>
      </p:pic>
      <p:sp>
        <p:nvSpPr>
          <p:cNvPr id="22532" name="Rectangle 6"/>
          <p:cNvSpPr>
            <a:spLocks noChangeArrowheads="1"/>
          </p:cNvSpPr>
          <p:nvPr/>
        </p:nvSpPr>
        <p:spPr bwMode="auto">
          <a:xfrm>
            <a:off x="5105400" y="1752600"/>
            <a:ext cx="3733800" cy="3803650"/>
          </a:xfrm>
          <a:prstGeom prst="rect">
            <a:avLst/>
          </a:prstGeom>
          <a:noFill/>
          <a:ln w="9525">
            <a:noFill/>
            <a:miter lim="800000"/>
            <a:headEnd/>
            <a:tailEnd/>
          </a:ln>
        </p:spPr>
        <p:txBody>
          <a:bodyPr>
            <a:spAutoFit/>
          </a:bodyPr>
          <a:lstStyle/>
          <a:p>
            <a:pPr>
              <a:spcBef>
                <a:spcPct val="20000"/>
              </a:spcBef>
              <a:buFont typeface="Wingdings" pitchFamily="2" charset="2"/>
              <a:buNone/>
            </a:pPr>
            <a:r>
              <a:rPr lang="en-US" sz="2800">
                <a:latin typeface="Calibri" pitchFamily="34" charset="0"/>
              </a:rPr>
              <a:t>Quality health care should be: </a:t>
            </a:r>
          </a:p>
          <a:p>
            <a:pPr marL="461963" lvl="1" indent="-347663">
              <a:spcBef>
                <a:spcPct val="20000"/>
              </a:spcBef>
              <a:buClr>
                <a:schemeClr val="tx1"/>
              </a:buClr>
              <a:buFont typeface="Wingdings" pitchFamily="2" charset="2"/>
              <a:buChar char="§"/>
            </a:pPr>
            <a:r>
              <a:rPr lang="en-US" sz="2600">
                <a:solidFill>
                  <a:srgbClr val="FF0000"/>
                </a:solidFill>
                <a:latin typeface="Calibri" pitchFamily="34" charset="0"/>
              </a:rPr>
              <a:t>S</a:t>
            </a:r>
            <a:r>
              <a:rPr lang="en-US" sz="2600">
                <a:latin typeface="Calibri" pitchFamily="34" charset="0"/>
              </a:rPr>
              <a:t>afe</a:t>
            </a:r>
          </a:p>
          <a:p>
            <a:pPr marL="461963" lvl="1" indent="-347663">
              <a:spcBef>
                <a:spcPct val="20000"/>
              </a:spcBef>
              <a:buClr>
                <a:schemeClr val="tx1"/>
              </a:buClr>
              <a:buFont typeface="Wingdings" pitchFamily="2" charset="2"/>
              <a:buChar char="§"/>
            </a:pPr>
            <a:r>
              <a:rPr lang="en-US" sz="2600">
                <a:solidFill>
                  <a:srgbClr val="FF0000"/>
                </a:solidFill>
                <a:latin typeface="Calibri" pitchFamily="34" charset="0"/>
              </a:rPr>
              <a:t>T</a:t>
            </a:r>
            <a:r>
              <a:rPr lang="en-US" sz="2600">
                <a:latin typeface="Calibri" pitchFamily="34" charset="0"/>
              </a:rPr>
              <a:t>imely</a:t>
            </a:r>
          </a:p>
          <a:p>
            <a:pPr marL="461963" lvl="1" indent="-347663">
              <a:spcBef>
                <a:spcPct val="20000"/>
              </a:spcBef>
              <a:buClr>
                <a:schemeClr val="tx1"/>
              </a:buClr>
              <a:buFont typeface="Wingdings" pitchFamily="2" charset="2"/>
              <a:buChar char="§"/>
            </a:pPr>
            <a:r>
              <a:rPr lang="en-US" sz="2600">
                <a:solidFill>
                  <a:srgbClr val="FF0000"/>
                </a:solidFill>
                <a:latin typeface="Calibri" pitchFamily="34" charset="0"/>
              </a:rPr>
              <a:t>E</a:t>
            </a:r>
            <a:r>
              <a:rPr lang="en-US" sz="2600">
                <a:latin typeface="Calibri" pitchFamily="34" charset="0"/>
              </a:rPr>
              <a:t>ffective</a:t>
            </a:r>
          </a:p>
          <a:p>
            <a:pPr marL="461963" lvl="1" indent="-347663">
              <a:spcBef>
                <a:spcPct val="20000"/>
              </a:spcBef>
              <a:buClr>
                <a:schemeClr val="tx1"/>
              </a:buClr>
              <a:buFont typeface="Wingdings" pitchFamily="2" charset="2"/>
              <a:buChar char="§"/>
            </a:pPr>
            <a:r>
              <a:rPr lang="en-US" sz="2600">
                <a:solidFill>
                  <a:srgbClr val="FF0000"/>
                </a:solidFill>
                <a:latin typeface="Calibri" pitchFamily="34" charset="0"/>
              </a:rPr>
              <a:t>E</a:t>
            </a:r>
            <a:r>
              <a:rPr lang="en-US" sz="2600">
                <a:latin typeface="Calibri" pitchFamily="34" charset="0"/>
              </a:rPr>
              <a:t>quitable</a:t>
            </a:r>
          </a:p>
          <a:p>
            <a:pPr marL="461963" lvl="1" indent="-347663">
              <a:spcBef>
                <a:spcPct val="20000"/>
              </a:spcBef>
              <a:buClr>
                <a:schemeClr val="tx1"/>
              </a:buClr>
              <a:buFont typeface="Wingdings" pitchFamily="2" charset="2"/>
              <a:buChar char="§"/>
            </a:pPr>
            <a:r>
              <a:rPr lang="en-US" sz="2600">
                <a:solidFill>
                  <a:srgbClr val="FF0000"/>
                </a:solidFill>
                <a:latin typeface="Calibri" pitchFamily="34" charset="0"/>
              </a:rPr>
              <a:t>E</a:t>
            </a:r>
            <a:r>
              <a:rPr lang="en-US" sz="2600">
                <a:latin typeface="Calibri" pitchFamily="34" charset="0"/>
              </a:rPr>
              <a:t>fficient</a:t>
            </a:r>
          </a:p>
          <a:p>
            <a:pPr marL="461963" lvl="1" indent="-347663">
              <a:spcBef>
                <a:spcPct val="20000"/>
              </a:spcBef>
              <a:buClr>
                <a:schemeClr val="tx1"/>
              </a:buClr>
              <a:buFont typeface="Wingdings" pitchFamily="2" charset="2"/>
              <a:buChar char="§"/>
            </a:pPr>
            <a:r>
              <a:rPr lang="en-US" sz="2600">
                <a:solidFill>
                  <a:srgbClr val="FF0000"/>
                </a:solidFill>
                <a:latin typeface="Calibri" pitchFamily="34" charset="0"/>
              </a:rPr>
              <a:t>P</a:t>
            </a:r>
            <a:r>
              <a:rPr lang="en-US" sz="2600">
                <a:latin typeface="Calibri" pitchFamily="34" charset="0"/>
              </a:rPr>
              <a:t>atient Centered</a:t>
            </a:r>
          </a:p>
        </p:txBody>
      </p:sp>
      <p:sp>
        <p:nvSpPr>
          <p:cNvPr id="22533" name="Text Box 6"/>
          <p:cNvSpPr txBox="1">
            <a:spLocks noChangeArrowheads="1"/>
          </p:cNvSpPr>
          <p:nvPr/>
        </p:nvSpPr>
        <p:spPr bwMode="auto">
          <a:xfrm>
            <a:off x="304800" y="6172200"/>
            <a:ext cx="7772400" cy="274638"/>
          </a:xfrm>
          <a:prstGeom prst="rect">
            <a:avLst/>
          </a:prstGeom>
          <a:noFill/>
          <a:ln w="9525">
            <a:noFill/>
            <a:miter lim="800000"/>
            <a:headEnd/>
            <a:tailEnd/>
          </a:ln>
        </p:spPr>
        <p:txBody>
          <a:bodyPr>
            <a:spAutoFit/>
          </a:bodyPr>
          <a:lstStyle/>
          <a:p>
            <a:pPr eaLnBrk="0" hangingPunct="0">
              <a:spcBef>
                <a:spcPct val="50000"/>
              </a:spcBef>
            </a:pPr>
            <a:r>
              <a:rPr lang="en-US" sz="1200">
                <a:latin typeface="Calibri" pitchFamily="34" charset="0"/>
              </a:rPr>
              <a:t>*Institute of Medicine. Crossing the Quality Chasm. Washington, D.C.: National Academies Press; 2001.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4"/>
          <p:cNvSpPr>
            <a:spLocks noGrp="1" noChangeArrowheads="1"/>
          </p:cNvSpPr>
          <p:nvPr>
            <p:ph type="title"/>
          </p:nvPr>
        </p:nvSpPr>
        <p:spPr/>
        <p:txBody>
          <a:bodyPr/>
          <a:lstStyle/>
          <a:p>
            <a:pPr eaLnBrk="1" hangingPunct="1"/>
            <a:r>
              <a:rPr lang="en-US" sz="4000" i="1" smtClean="0"/>
              <a:t>Accidental</a:t>
            </a:r>
            <a:r>
              <a:rPr lang="en-US" sz="4000" smtClean="0"/>
              <a:t> CSCW System:</a:t>
            </a:r>
            <a:br>
              <a:rPr lang="en-US" sz="4000" smtClean="0"/>
            </a:br>
            <a:r>
              <a:rPr lang="en-US" sz="4000" smtClean="0"/>
              <a:t>Technological implications</a:t>
            </a:r>
          </a:p>
        </p:txBody>
      </p:sp>
      <p:sp>
        <p:nvSpPr>
          <p:cNvPr id="337922" name="Rectangle 5"/>
          <p:cNvSpPr>
            <a:spLocks noGrp="1" noChangeArrowheads="1"/>
          </p:cNvSpPr>
          <p:nvPr>
            <p:ph type="body" idx="1"/>
          </p:nvPr>
        </p:nvSpPr>
        <p:spPr/>
        <p:txBody>
          <a:bodyPr/>
          <a:lstStyle/>
          <a:p>
            <a:pPr eaLnBrk="1" hangingPunct="1"/>
            <a:r>
              <a:rPr lang="en-US" smtClean="0"/>
              <a:t>“If can’t beat them, join them” – co-existing with the physical artifacts  </a:t>
            </a:r>
          </a:p>
          <a:p>
            <a:pPr eaLnBrk="1" hangingPunct="1"/>
            <a:r>
              <a:rPr lang="en-US" smtClean="0"/>
              <a:t>Modular and embeddable: maximizing user tailoring and “commandeering”</a:t>
            </a:r>
          </a:p>
          <a:p>
            <a:pPr eaLnBrk="1" hangingPunct="1"/>
            <a:r>
              <a:rPr lang="en-US" smtClean="0"/>
              <a:t>It is almost inescapable that users will invent new ways of using a collaborative tool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69" name="Picture 4"/>
          <p:cNvPicPr>
            <a:picLocks noChangeAspect="1" noChangeArrowheads="1"/>
          </p:cNvPicPr>
          <p:nvPr/>
        </p:nvPicPr>
        <p:blipFill>
          <a:blip r:embed="rId3"/>
          <a:srcRect/>
          <a:stretch>
            <a:fillRect/>
          </a:stretch>
        </p:blipFill>
        <p:spPr bwMode="auto">
          <a:xfrm>
            <a:off x="342900" y="342900"/>
            <a:ext cx="6140450" cy="3324225"/>
          </a:xfrm>
          <a:prstGeom prst="rect">
            <a:avLst/>
          </a:prstGeom>
          <a:noFill/>
          <a:ln w="9525">
            <a:noFill/>
            <a:miter lim="800000"/>
            <a:headEnd/>
            <a:tailEnd/>
          </a:ln>
        </p:spPr>
      </p:pic>
      <p:pic>
        <p:nvPicPr>
          <p:cNvPr id="339970" name="Picture 5"/>
          <p:cNvPicPr>
            <a:picLocks noChangeAspect="1" noChangeArrowheads="1"/>
          </p:cNvPicPr>
          <p:nvPr/>
        </p:nvPicPr>
        <p:blipFill>
          <a:blip r:embed="rId4"/>
          <a:srcRect/>
          <a:stretch>
            <a:fillRect/>
          </a:stretch>
        </p:blipFill>
        <p:spPr bwMode="auto">
          <a:xfrm>
            <a:off x="304800" y="3824288"/>
            <a:ext cx="4905375" cy="1876425"/>
          </a:xfrm>
          <a:prstGeom prst="rect">
            <a:avLst/>
          </a:prstGeom>
          <a:noFill/>
          <a:ln w="9525">
            <a:noFill/>
            <a:miter lim="800000"/>
            <a:headEnd/>
            <a:tailEnd/>
          </a:ln>
        </p:spPr>
      </p:pic>
      <p:sp>
        <p:nvSpPr>
          <p:cNvPr id="339971" name="Text Box 6"/>
          <p:cNvSpPr txBox="1">
            <a:spLocks noChangeArrowheads="1"/>
          </p:cNvSpPr>
          <p:nvPr/>
        </p:nvSpPr>
        <p:spPr bwMode="auto">
          <a:xfrm>
            <a:off x="5064125" y="6251575"/>
            <a:ext cx="3462338" cy="519113"/>
          </a:xfrm>
          <a:prstGeom prst="rect">
            <a:avLst/>
          </a:prstGeom>
          <a:solidFill>
            <a:schemeClr val="bg1"/>
          </a:solidFill>
          <a:ln w="9525">
            <a:noFill/>
            <a:miter lim="800000"/>
            <a:headEnd/>
            <a:tailEnd/>
          </a:ln>
        </p:spPr>
        <p:txBody>
          <a:bodyPr wrap="none">
            <a:spAutoFit/>
          </a:bodyPr>
          <a:lstStyle/>
          <a:p>
            <a:r>
              <a:rPr lang="en-US">
                <a:latin typeface="Calibri" pitchFamily="34" charset="0"/>
              </a:rPr>
              <a:t>Ann. Emerg Med 2007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7" name="Picture 2"/>
          <p:cNvPicPr>
            <a:picLocks noChangeAspect="1" noChangeArrowheads="1"/>
          </p:cNvPicPr>
          <p:nvPr/>
        </p:nvPicPr>
        <p:blipFill>
          <a:blip r:embed="rId3"/>
          <a:srcRect/>
          <a:stretch>
            <a:fillRect/>
          </a:stretch>
        </p:blipFill>
        <p:spPr bwMode="auto">
          <a:xfrm>
            <a:off x="0" y="0"/>
            <a:ext cx="8534400" cy="6400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p:txBody>
          <a:bodyPr/>
          <a:lstStyle/>
          <a:p>
            <a:pPr eaLnBrk="1" hangingPunct="1"/>
            <a:r>
              <a:rPr lang="en-US" sz="3600" smtClean="0"/>
              <a:t>Desirable features of a “Rounding Partner”</a:t>
            </a:r>
          </a:p>
        </p:txBody>
      </p:sp>
      <p:graphicFrame>
        <p:nvGraphicFramePr>
          <p:cNvPr id="5" name="Group 75"/>
          <p:cNvGraphicFramePr>
            <a:graphicFrameLocks/>
          </p:cNvGraphicFramePr>
          <p:nvPr/>
        </p:nvGraphicFramePr>
        <p:xfrm>
          <a:off x="609600" y="1752600"/>
          <a:ext cx="7693025" cy="4319588"/>
        </p:xfrm>
        <a:graphic>
          <a:graphicData uri="http://schemas.openxmlformats.org/drawingml/2006/table">
            <a:tbl>
              <a:tblPr/>
              <a:tblGrid>
                <a:gridCol w="1905000"/>
                <a:gridCol w="3175000"/>
                <a:gridCol w="2613025"/>
              </a:tblGrid>
              <a:tr h="830263">
                <a:tc>
                  <a:txBody>
                    <a:bodyPr/>
                    <a:lstStyle/>
                    <a:p>
                      <a:pPr marL="0" marR="0" lvl="0" indent="0" algn="ctr" defTabSz="2820988"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rPr>
                        <a:t>Physical Requirements</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2820988"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rPr>
                        <a:t>Social / Cognitive Requirements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2820988"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Supporting Artifacts Requirements</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r>
              <a:tr h="754063">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Viewing Angle and Visibility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177800" marR="0" lvl="0" indent="-177800" algn="l" defTabSz="2820988" rtl="0" eaLnBrk="1" fontAlgn="base" latinLnBrk="0" hangingPunct="1">
                        <a:lnSpc>
                          <a:spcPct val="100000"/>
                        </a:lnSpc>
                        <a:spcBef>
                          <a:spcPct val="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Low Tolerance for Delays and “Glitches”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Computerized Bundles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28638">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dirty="0" smtClean="0">
                          <a:ln>
                            <a:noFill/>
                          </a:ln>
                          <a:solidFill>
                            <a:schemeClr val="tx1"/>
                          </a:solidFill>
                          <a:effectLst/>
                          <a:latin typeface="Arial" pitchFamily="34" charset="0"/>
                        </a:rPr>
                        <a:t>Size and Spacing</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Show Salient and Relevant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Data Preparation</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r>
              <a:tr h="528638">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Attentional Cues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Multiple and  Switchable Screens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Digital Capture and Distribution</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r>
              <a:tr h="528638">
                <a:tc>
                  <a:txBody>
                    <a:bodyPr/>
                    <a:lstStyle/>
                    <a:p>
                      <a:pPr marL="0" marR="0" lvl="0" indent="0" algn="l" defTabSz="2820988"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1" i="0" u="none" strike="noStrike" cap="none" normalizeH="0" baseline="0" smtClean="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General  vs. Topic-Specific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Integration of Data and Visuals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DFF"/>
                    </a:solidFill>
                  </a:tcPr>
                </a:tc>
              </a:tr>
              <a:tr h="554038">
                <a:tc>
                  <a:txBody>
                    <a:bodyPr/>
                    <a:lstStyle/>
                    <a:p>
                      <a:pPr marL="0" marR="0" lvl="0" indent="0" algn="l" defTabSz="2820988" rtl="0" eaLnBrk="1" fontAlgn="base" latinLnBrk="0" hangingPunct="1">
                        <a:lnSpc>
                          <a:spcPct val="100000"/>
                        </a:lnSpc>
                        <a:spcBef>
                          <a:spcPct val="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smtClean="0">
                          <a:ln>
                            <a:noFill/>
                          </a:ln>
                          <a:solidFill>
                            <a:schemeClr val="tx1"/>
                          </a:solidFill>
                          <a:effectLst/>
                          <a:latin typeface="Arial" pitchFamily="34" charset="0"/>
                        </a:rPr>
                        <a:t>Flexible Data Visualization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EDDFF"/>
                    </a:solidFill>
                  </a:tcPr>
                </a:tc>
                <a:tc>
                  <a:txBody>
                    <a:bodyPr/>
                    <a:lstStyle/>
                    <a:p>
                      <a:pPr marL="177800" marR="0" lvl="0" indent="-177800" algn="l" defTabSz="2820988"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800" b="0" i="1" u="none" strike="noStrike" cap="none" normalizeH="0" baseline="0" dirty="0" smtClean="0">
                          <a:ln>
                            <a:noFill/>
                          </a:ln>
                          <a:solidFill>
                            <a:schemeClr val="tx1"/>
                          </a:solidFill>
                          <a:effectLst/>
                          <a:latin typeface="Arial" pitchFamily="34" charset="0"/>
                        </a:rPr>
                        <a:t>Allow Dedicated Media Controller</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EDDFF"/>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50" name="Object 2"/>
          <p:cNvGraphicFramePr>
            <a:graphicFrameLocks noChangeAspect="1"/>
          </p:cNvGraphicFramePr>
          <p:nvPr/>
        </p:nvGraphicFramePr>
        <p:xfrm>
          <a:off x="0" y="0"/>
          <a:ext cx="9296400" cy="6604000"/>
        </p:xfrm>
        <a:graphic>
          <a:graphicData uri="http://schemas.openxmlformats.org/presentationml/2006/ole">
            <p:oleObj spid="_x0000_s309250" name="Image" r:id="rId4" imgW="11609524" imgH="8247619"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35" descr="plan_new__desk1.jpg"/>
          <p:cNvPicPr>
            <a:picLocks noChangeAspect="1"/>
          </p:cNvPicPr>
          <p:nvPr/>
        </p:nvPicPr>
        <p:blipFill>
          <a:blip r:embed="rId3"/>
          <a:srcRect/>
          <a:stretch>
            <a:fillRect/>
          </a:stretch>
        </p:blipFill>
        <p:spPr bwMode="auto">
          <a:xfrm>
            <a:off x="704850" y="3709988"/>
            <a:ext cx="3257550" cy="2933700"/>
          </a:xfrm>
          <a:prstGeom prst="rect">
            <a:avLst/>
          </a:prstGeom>
          <a:noFill/>
          <a:ln w="9525">
            <a:noFill/>
            <a:miter lim="800000"/>
            <a:headEnd/>
            <a:tailEnd/>
          </a:ln>
        </p:spPr>
      </p:pic>
      <p:cxnSp>
        <p:nvCxnSpPr>
          <p:cNvPr id="9" name="Straight Connector 8"/>
          <p:cNvCxnSpPr/>
          <p:nvPr/>
        </p:nvCxnSpPr>
        <p:spPr>
          <a:xfrm rot="10800000">
            <a:off x="1828800" y="4724400"/>
            <a:ext cx="1143000" cy="1588"/>
          </a:xfrm>
          <a:prstGeom prst="line">
            <a:avLst/>
          </a:prstGeom>
          <a:ln w="25400">
            <a:solidFill>
              <a:schemeClr val="tx1"/>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348163" name="Title 1"/>
          <p:cNvSpPr>
            <a:spLocks noGrp="1"/>
          </p:cNvSpPr>
          <p:nvPr>
            <p:ph type="title"/>
          </p:nvPr>
        </p:nvSpPr>
        <p:spPr/>
        <p:txBody>
          <a:bodyPr/>
          <a:lstStyle/>
          <a:p>
            <a:pPr eaLnBrk="1" hangingPunct="1"/>
            <a:r>
              <a:rPr lang="en-US" smtClean="0"/>
              <a:t>Design principles for coordination</a:t>
            </a:r>
          </a:p>
        </p:txBody>
      </p:sp>
      <p:sp>
        <p:nvSpPr>
          <p:cNvPr id="3" name="Slide Number Placeholder 2"/>
          <p:cNvSpPr>
            <a:spLocks noGrp="1"/>
          </p:cNvSpPr>
          <p:nvPr>
            <p:ph type="sldNum" sz="quarter" idx="12"/>
          </p:nvPr>
        </p:nvSpPr>
        <p:spPr/>
        <p:txBody>
          <a:bodyPr>
            <a:normAutofit/>
          </a:bodyPr>
          <a:lstStyle/>
          <a:p>
            <a:pPr>
              <a:defRPr/>
            </a:pPr>
            <a:fld id="{EE7D1BC5-0EA0-4D88-BF60-F3AD753E4F6F}" type="slidenum">
              <a:rPr lang="ko-KR" altLang="en-US"/>
              <a:pPr>
                <a:defRPr/>
              </a:pPr>
              <a:t>45</a:t>
            </a:fld>
            <a:endParaRPr lang="en-US" altLang="ko-KR"/>
          </a:p>
        </p:txBody>
      </p:sp>
      <p:sp>
        <p:nvSpPr>
          <p:cNvPr id="4" name="Content Placeholder 3"/>
          <p:cNvSpPr>
            <a:spLocks noGrp="1"/>
          </p:cNvSpPr>
          <p:nvPr>
            <p:ph sz="quarter" idx="1"/>
          </p:nvPr>
        </p:nvSpPr>
        <p:spPr>
          <a:xfrm>
            <a:off x="612775" y="1600200"/>
            <a:ext cx="8153400" cy="2209800"/>
          </a:xfrm>
        </p:spPr>
        <p:txBody>
          <a:bodyPr rtlCol="0">
            <a:normAutofit fontScale="92500"/>
          </a:bodyPr>
          <a:lstStyle/>
          <a:p>
            <a:pPr eaLnBrk="1" fontAlgn="auto" hangingPunct="1">
              <a:spcAft>
                <a:spcPts val="0"/>
              </a:spcAft>
              <a:buFont typeface="Arial" pitchFamily="34" charset="0"/>
              <a:buChar char="•"/>
              <a:defRPr/>
            </a:pPr>
            <a:r>
              <a:rPr lang="en-US" dirty="0" smtClean="0"/>
              <a:t>Place information hubs in connected areas</a:t>
            </a:r>
          </a:p>
          <a:p>
            <a:pPr eaLnBrk="1" fontAlgn="auto" hangingPunct="1">
              <a:spcAft>
                <a:spcPts val="0"/>
              </a:spcAft>
              <a:buFont typeface="Arial" pitchFamily="34" charset="0"/>
              <a:buChar char="•"/>
              <a:defRPr/>
            </a:pPr>
            <a:r>
              <a:rPr lang="en-US" dirty="0" smtClean="0"/>
              <a:t>Provide visibility between information hubs</a:t>
            </a:r>
          </a:p>
          <a:p>
            <a:pPr eaLnBrk="1" fontAlgn="auto" hangingPunct="1">
              <a:spcAft>
                <a:spcPts val="0"/>
              </a:spcAft>
              <a:buFont typeface="Arial" pitchFamily="34" charset="0"/>
              <a:buChar char="•"/>
              <a:defRPr/>
            </a:pPr>
            <a:r>
              <a:rPr lang="en-US" dirty="0" smtClean="0"/>
              <a:t>Limit traffic interference with information access </a:t>
            </a:r>
          </a:p>
          <a:p>
            <a:pPr eaLnBrk="1" fontAlgn="auto" hangingPunct="1">
              <a:spcAft>
                <a:spcPts val="0"/>
              </a:spcAft>
              <a:buFont typeface="Arial" pitchFamily="34" charset="0"/>
              <a:buChar char="•"/>
              <a:defRPr/>
            </a:pPr>
            <a:r>
              <a:rPr lang="en-US" dirty="0" smtClean="0"/>
              <a:t>Create staff only information areas</a:t>
            </a:r>
            <a:endParaRPr lang="en-US" dirty="0"/>
          </a:p>
        </p:txBody>
      </p:sp>
      <p:cxnSp>
        <p:nvCxnSpPr>
          <p:cNvPr id="7" name="Straight Arrow Connector 6"/>
          <p:cNvCxnSpPr/>
          <p:nvPr/>
        </p:nvCxnSpPr>
        <p:spPr>
          <a:xfrm rot="16200000" flipV="1">
            <a:off x="533400" y="5334000"/>
            <a:ext cx="2590800" cy="0"/>
          </a:xfrm>
          <a:prstGeom prst="straightConnector1">
            <a:avLst/>
          </a:prstGeom>
          <a:ln w="38100">
            <a:solidFill>
              <a:srgbClr val="FF0000"/>
            </a:solidFill>
            <a:prstDash val="dash"/>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438400" y="5257800"/>
            <a:ext cx="1066800" cy="0"/>
          </a:xfrm>
          <a:prstGeom prst="line">
            <a:avLst/>
          </a:prstGeom>
          <a:ln w="25400">
            <a:solidFill>
              <a:schemeClr val="tx1"/>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38200" y="5791200"/>
            <a:ext cx="3200400" cy="1588"/>
          </a:xfrm>
          <a:prstGeom prst="straightConnector1">
            <a:avLst/>
          </a:prstGeom>
          <a:ln w="38100">
            <a:solidFill>
              <a:srgbClr val="FF0000"/>
            </a:solidFill>
            <a:prstDash val="dash"/>
            <a:tailEnd type="none" w="lg" len="lg"/>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838200" y="3962400"/>
            <a:ext cx="3124200" cy="266700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1981200" y="4724400"/>
            <a:ext cx="990600" cy="990600"/>
          </a:xfrm>
          <a:prstGeom prst="ellipse">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171" name="Picture 38" descr="3d_model_colored.jpg"/>
          <p:cNvPicPr>
            <a:picLocks noChangeAspect="1"/>
          </p:cNvPicPr>
          <p:nvPr/>
        </p:nvPicPr>
        <p:blipFill>
          <a:blip r:embed="rId4"/>
          <a:srcRect/>
          <a:stretch>
            <a:fillRect/>
          </a:stretch>
        </p:blipFill>
        <p:spPr bwMode="auto">
          <a:xfrm>
            <a:off x="4724400" y="3962400"/>
            <a:ext cx="3124200" cy="2682875"/>
          </a:xfrm>
          <a:prstGeom prst="rect">
            <a:avLst/>
          </a:prstGeom>
          <a:noFill/>
          <a:ln w="9525">
            <a:solidFill>
              <a:schemeClr val="tx1"/>
            </a:solidFill>
            <a:miter lim="800000"/>
            <a:headEnd/>
            <a:tailEnd/>
          </a:ln>
        </p:spPr>
      </p:pic>
      <p:sp>
        <p:nvSpPr>
          <p:cNvPr id="14" name="Rectangle 13"/>
          <p:cNvSpPr>
            <a:spLocks noChangeAspect="1"/>
          </p:cNvSpPr>
          <p:nvPr/>
        </p:nvSpPr>
        <p:spPr>
          <a:xfrm>
            <a:off x="2084388" y="4810125"/>
            <a:ext cx="777875" cy="776288"/>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7" grpId="0" animBg="1"/>
      <p:bldP spid="37" grpId="1" animBg="1"/>
      <p:bldP spid="14" grpId="0" animBg="1"/>
      <p:bldP spid="1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AutoShape 5"/>
          <p:cNvSpPr>
            <a:spLocks noGrp="1" noChangeArrowheads="1"/>
          </p:cNvSpPr>
          <p:nvPr>
            <p:ph type="title"/>
          </p:nvPr>
        </p:nvSpPr>
        <p:spPr/>
        <p:txBody>
          <a:bodyPr/>
          <a:lstStyle/>
          <a:p>
            <a:pPr eaLnBrk="1" hangingPunct="1"/>
            <a:r>
              <a:rPr lang="en-US" sz="3200" smtClean="0"/>
              <a:t>Acknowledgement </a:t>
            </a:r>
          </a:p>
        </p:txBody>
      </p:sp>
      <p:sp>
        <p:nvSpPr>
          <p:cNvPr id="350210" name="Rectangle 3"/>
          <p:cNvSpPr>
            <a:spLocks noGrp="1" noChangeArrowheads="1"/>
          </p:cNvSpPr>
          <p:nvPr>
            <p:ph type="body" idx="1"/>
          </p:nvPr>
        </p:nvSpPr>
        <p:spPr>
          <a:xfrm>
            <a:off x="457200" y="1600200"/>
            <a:ext cx="8382000" cy="4724400"/>
          </a:xfrm>
        </p:spPr>
        <p:txBody>
          <a:bodyPr/>
          <a:lstStyle/>
          <a:p>
            <a:pPr eaLnBrk="1" hangingPunct="1">
              <a:lnSpc>
                <a:spcPct val="80000"/>
              </a:lnSpc>
            </a:pPr>
            <a:r>
              <a:rPr lang="en-US" sz="2400" smtClean="0"/>
              <a:t>Supported by National Science Foundation</a:t>
            </a:r>
          </a:p>
          <a:p>
            <a:pPr eaLnBrk="1" hangingPunct="1">
              <a:lnSpc>
                <a:spcPct val="80000"/>
              </a:lnSpc>
            </a:pPr>
            <a:r>
              <a:rPr lang="en-US" sz="2000" smtClean="0"/>
              <a:t>Acknowledge the guidance and contribution from (partial list)</a:t>
            </a:r>
          </a:p>
          <a:p>
            <a:pPr lvl="1" eaLnBrk="1" hangingPunct="1">
              <a:lnSpc>
                <a:spcPct val="80000"/>
              </a:lnSpc>
            </a:pPr>
            <a:r>
              <a:rPr lang="en-US" sz="1800" smtClean="0"/>
              <a:t>Vinay Vaidya, MD (currently Phoenix Childrens)</a:t>
            </a:r>
          </a:p>
          <a:p>
            <a:pPr lvl="1" eaLnBrk="1" hangingPunct="1">
              <a:lnSpc>
                <a:spcPct val="80000"/>
              </a:lnSpc>
            </a:pPr>
            <a:r>
              <a:rPr lang="en-US" sz="1800" smtClean="0"/>
              <a:t>Marcelo Carderelli, MD (BLNK Medical)</a:t>
            </a:r>
          </a:p>
          <a:p>
            <a:pPr lvl="1" eaLnBrk="1" hangingPunct="1">
              <a:lnSpc>
                <a:spcPct val="80000"/>
              </a:lnSpc>
            </a:pPr>
            <a:r>
              <a:rPr lang="en-US" sz="1800" smtClean="0"/>
              <a:t>Grant Bochicchio, MD (currently WashU)</a:t>
            </a:r>
          </a:p>
          <a:p>
            <a:pPr lvl="1" eaLnBrk="1" hangingPunct="1">
              <a:lnSpc>
                <a:spcPct val="80000"/>
              </a:lnSpc>
            </a:pPr>
            <a:r>
              <a:rPr lang="en-US" sz="1800" smtClean="0"/>
              <a:t>Peter Hu, MS, biomedical engineer</a:t>
            </a:r>
          </a:p>
          <a:p>
            <a:pPr lvl="1" eaLnBrk="1" hangingPunct="1">
              <a:lnSpc>
                <a:spcPct val="80000"/>
              </a:lnSpc>
            </a:pPr>
            <a:r>
              <a:rPr lang="en-US" sz="1800" smtClean="0"/>
              <a:t>Kendall Hall, MD (currently AHRQ)</a:t>
            </a:r>
          </a:p>
          <a:p>
            <a:pPr lvl="1" eaLnBrk="1" hangingPunct="1">
              <a:lnSpc>
                <a:spcPct val="80000"/>
              </a:lnSpc>
            </a:pPr>
            <a:r>
              <a:rPr lang="en-US" sz="1800" smtClean="0"/>
              <a:t>Danny Ho, PhD (currently Waterloo)</a:t>
            </a:r>
          </a:p>
          <a:p>
            <a:pPr lvl="1" eaLnBrk="1" hangingPunct="1">
              <a:lnSpc>
                <a:spcPct val="80000"/>
              </a:lnSpc>
            </a:pPr>
            <a:r>
              <a:rPr lang="en-US" sz="1800" smtClean="0"/>
              <a:t>Ayan Sen, MD, research fellow (Henry Ford)</a:t>
            </a:r>
          </a:p>
          <a:p>
            <a:pPr lvl="1" eaLnBrk="1" hangingPunct="1">
              <a:lnSpc>
                <a:spcPct val="80000"/>
              </a:lnSpc>
            </a:pPr>
            <a:r>
              <a:rPr lang="en-US" sz="1800" smtClean="0"/>
              <a:t>Ayse Gurses, PhD, human factors researcher (JHU)</a:t>
            </a:r>
          </a:p>
          <a:p>
            <a:pPr lvl="1" eaLnBrk="1" hangingPunct="1">
              <a:lnSpc>
                <a:spcPct val="80000"/>
              </a:lnSpc>
            </a:pPr>
            <a:r>
              <a:rPr lang="en-US" sz="1800" smtClean="0"/>
              <a:t>Brian Hazlehurst, PhD, anthropologist (Kaiser)</a:t>
            </a:r>
          </a:p>
          <a:p>
            <a:pPr lvl="1" eaLnBrk="1" hangingPunct="1">
              <a:lnSpc>
                <a:spcPct val="80000"/>
              </a:lnSpc>
            </a:pPr>
            <a:r>
              <a:rPr lang="en-US" sz="1800" smtClean="0"/>
              <a:t>Paul Gorman, MD, Medical Informatics Researcher (OHSU)</a:t>
            </a:r>
          </a:p>
          <a:p>
            <a:pPr lvl="1" eaLnBrk="1" hangingPunct="1">
              <a:lnSpc>
                <a:spcPct val="80000"/>
              </a:lnSpc>
            </a:pPr>
            <a:r>
              <a:rPr lang="en-US" sz="1800" smtClean="0"/>
              <a:t>Sue Fussell (currently Cornell)</a:t>
            </a:r>
          </a:p>
          <a:p>
            <a:pPr lvl="1" eaLnBrk="1" hangingPunct="1">
              <a:lnSpc>
                <a:spcPct val="80000"/>
              </a:lnSpc>
            </a:pPr>
            <a:r>
              <a:rPr lang="en-US" sz="1800" smtClean="0"/>
              <a:t>Sara Kiesler (CMU)</a:t>
            </a:r>
          </a:p>
          <a:p>
            <a:pPr lvl="1" eaLnBrk="1" hangingPunct="1">
              <a:lnSpc>
                <a:spcPct val="80000"/>
              </a:lnSpc>
            </a:pPr>
            <a:r>
              <a:rPr lang="en-US" sz="1800" smtClean="0"/>
              <a:t>Peter Scupelli, PhD (currently CMU)</a:t>
            </a:r>
          </a:p>
          <a:p>
            <a:pPr lvl="1" eaLnBrk="1" hangingPunct="1">
              <a:lnSpc>
                <a:spcPct val="80000"/>
              </a:lnSpc>
            </a:pPr>
            <a:r>
              <a:rPr lang="en-US" sz="1800" smtClean="0"/>
              <a:t>Adam Probst (BHCS)</a:t>
            </a:r>
          </a:p>
          <a:p>
            <a:pPr eaLnBrk="1" hangingPunct="1">
              <a:lnSpc>
                <a:spcPct val="80000"/>
              </a:lnSpc>
            </a:pPr>
            <a:endParaRPr lang="en-US" smtClean="0"/>
          </a:p>
        </p:txBody>
      </p:sp>
      <p:sp>
        <p:nvSpPr>
          <p:cNvPr id="350211" name="Rectangle 6"/>
          <p:cNvSpPr>
            <a:spLocks noChangeArrowheads="1"/>
          </p:cNvSpPr>
          <p:nvPr/>
        </p:nvSpPr>
        <p:spPr bwMode="auto">
          <a:xfrm>
            <a:off x="381000" y="3505200"/>
            <a:ext cx="4013200" cy="2889250"/>
          </a:xfrm>
          <a:prstGeom prst="rect">
            <a:avLst/>
          </a:prstGeom>
          <a:noFill/>
          <a:ln w="9525">
            <a:noFill/>
            <a:miter lim="800000"/>
            <a:headEnd/>
            <a:tailEnd/>
          </a:ln>
        </p:spPr>
        <p:txBody>
          <a:bodyPr anchor="b"/>
          <a:lstStyle/>
          <a:p>
            <a:pPr marL="342900" indent="-342900">
              <a:spcBef>
                <a:spcPct val="20000"/>
              </a:spcBef>
              <a:buClr>
                <a:schemeClr val="tx1"/>
              </a:buClr>
              <a:buSzPct val="75000"/>
              <a:buFont typeface="Wingdings" pitchFamily="2" charset="2"/>
              <a:buChar char="l"/>
            </a:pP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Number Placeholder 1"/>
          <p:cNvSpPr txBox="1">
            <a:spLocks noGrp="1"/>
          </p:cNvSpPr>
          <p:nvPr/>
        </p:nvSpPr>
        <p:spPr bwMode="auto">
          <a:xfrm>
            <a:off x="8534400" y="6553200"/>
            <a:ext cx="609600" cy="304800"/>
          </a:xfrm>
          <a:prstGeom prst="rect">
            <a:avLst/>
          </a:prstGeom>
          <a:noFill/>
          <a:ln w="9525">
            <a:noFill/>
            <a:miter lim="800000"/>
            <a:headEnd/>
            <a:tailEnd/>
          </a:ln>
        </p:spPr>
        <p:txBody>
          <a:bodyPr/>
          <a:lstStyle/>
          <a:p>
            <a:pPr algn="r"/>
            <a:fld id="{20D60767-CA87-472E-BEA0-79592564B2C0}" type="slidenum">
              <a:rPr lang="en-US" sz="1400">
                <a:latin typeface="Calibri" pitchFamily="34" charset="0"/>
              </a:rPr>
              <a:pPr algn="r"/>
              <a:t>47</a:t>
            </a:fld>
            <a:endParaRPr lang="en-US" sz="1400">
              <a:latin typeface="Calibri" pitchFamily="34" charset="0"/>
            </a:endParaRPr>
          </a:p>
        </p:txBody>
      </p:sp>
      <p:pic>
        <p:nvPicPr>
          <p:cNvPr id="352258" name="Picture 4" descr="https://lh3.googleusercontent.com/-rmD6gtgefoU/T59GfpEb_BI/AAAAAAAABko/6ztKfza6D5Q/s622/DSC_2606.JPG"/>
          <p:cNvPicPr>
            <a:picLocks noChangeAspect="1" noChangeArrowheads="1"/>
          </p:cNvPicPr>
          <p:nvPr/>
        </p:nvPicPr>
        <p:blipFill>
          <a:blip r:embed="rId3"/>
          <a:srcRect/>
          <a:stretch>
            <a:fillRect/>
          </a:stretch>
        </p:blipFill>
        <p:spPr bwMode="auto">
          <a:xfrm>
            <a:off x="685800" y="2057400"/>
            <a:ext cx="7742238"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p:txBody>
          <a:bodyPr rtlCol="0">
            <a:normAutofit fontScale="90000"/>
          </a:bodyPr>
          <a:lstStyle/>
          <a:p>
            <a:pPr eaLnBrk="1" fontAlgn="auto" hangingPunct="1">
              <a:spcAft>
                <a:spcPts val="0"/>
              </a:spcAft>
              <a:defRPr/>
            </a:pPr>
            <a:r>
              <a:rPr lang="en-US" i="1" dirty="0" smtClean="0"/>
              <a:t>On-Going Research on </a:t>
            </a:r>
            <a:br>
              <a:rPr lang="en-US" i="1" dirty="0" smtClean="0"/>
            </a:br>
            <a:r>
              <a:rPr lang="en-US" i="1" dirty="0" smtClean="0"/>
              <a:t>Collaborative Work</a:t>
            </a:r>
            <a:endParaRPr lang="en-US" dirty="0" smtClean="0"/>
          </a:p>
        </p:txBody>
      </p:sp>
      <p:sp>
        <p:nvSpPr>
          <p:cNvPr id="354306" name="Content Placeholder 2"/>
          <p:cNvSpPr>
            <a:spLocks noGrp="1"/>
          </p:cNvSpPr>
          <p:nvPr>
            <p:ph idx="4294967295"/>
          </p:nvPr>
        </p:nvSpPr>
        <p:spPr>
          <a:xfrm>
            <a:off x="369888" y="1855788"/>
            <a:ext cx="8423275" cy="3933825"/>
          </a:xfrm>
        </p:spPr>
        <p:txBody>
          <a:bodyPr/>
          <a:lstStyle/>
          <a:p>
            <a:pPr eaLnBrk="1" hangingPunct="1">
              <a:lnSpc>
                <a:spcPct val="90000"/>
              </a:lnSpc>
            </a:pPr>
            <a:r>
              <a:rPr lang="en-US" smtClean="0"/>
              <a:t>Surgeon as leader in the operating room</a:t>
            </a:r>
          </a:p>
          <a:p>
            <a:pPr lvl="1" eaLnBrk="1" hangingPunct="1">
              <a:lnSpc>
                <a:spcPct val="90000"/>
              </a:lnSpc>
            </a:pPr>
            <a:r>
              <a:rPr lang="en-US" smtClean="0"/>
              <a:t>How can surgeons learn team leadership skills?</a:t>
            </a:r>
          </a:p>
          <a:p>
            <a:pPr eaLnBrk="1" hangingPunct="1">
              <a:lnSpc>
                <a:spcPct val="90000"/>
              </a:lnSpc>
            </a:pPr>
            <a:r>
              <a:rPr lang="en-US" smtClean="0"/>
              <a:t>Surgical team consistency</a:t>
            </a:r>
          </a:p>
          <a:p>
            <a:pPr lvl="1" eaLnBrk="1" hangingPunct="1">
              <a:lnSpc>
                <a:spcPct val="90000"/>
              </a:lnSpc>
            </a:pPr>
            <a:r>
              <a:rPr lang="en-US" smtClean="0"/>
              <a:t>How to improve team consistency?</a:t>
            </a:r>
          </a:p>
          <a:p>
            <a:pPr eaLnBrk="1" hangingPunct="1">
              <a:lnSpc>
                <a:spcPct val="90000"/>
              </a:lnSpc>
            </a:pPr>
            <a:r>
              <a:rPr lang="en-US" smtClean="0"/>
              <a:t>Virtual games to learn communication skills</a:t>
            </a:r>
          </a:p>
          <a:p>
            <a:pPr lvl="1" eaLnBrk="1" hangingPunct="1">
              <a:lnSpc>
                <a:spcPct val="90000"/>
              </a:lnSpc>
            </a:pPr>
            <a:r>
              <a:rPr lang="en-US" smtClean="0"/>
              <a:t>How to support experiential learning via gaming?</a:t>
            </a:r>
          </a:p>
          <a:p>
            <a:pPr eaLnBrk="1" hangingPunct="1">
              <a:lnSpc>
                <a:spcPct val="90000"/>
              </a:lnSpc>
            </a:pPr>
            <a:r>
              <a:rPr lang="en-US" smtClean="0"/>
              <a:t>ICU-OR hand-offs</a:t>
            </a:r>
          </a:p>
          <a:p>
            <a:pPr lvl="1" eaLnBrk="1" hangingPunct="1">
              <a:lnSpc>
                <a:spcPct val="90000"/>
              </a:lnSpc>
            </a:pPr>
            <a:r>
              <a:rPr lang="en-US" smtClean="0"/>
              <a:t>How to structure hand-offs to improve reliability?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ext Box 10"/>
          <p:cNvSpPr txBox="1">
            <a:spLocks noChangeArrowheads="1"/>
          </p:cNvSpPr>
          <p:nvPr/>
        </p:nvSpPr>
        <p:spPr bwMode="auto">
          <a:xfrm>
            <a:off x="762000" y="1600200"/>
            <a:ext cx="8153400" cy="2708275"/>
          </a:xfrm>
          <a:prstGeom prst="rect">
            <a:avLst/>
          </a:prstGeom>
          <a:noFill/>
          <a:ln w="9525">
            <a:noFill/>
            <a:miter lim="800000"/>
            <a:headEnd/>
            <a:tailEnd/>
          </a:ln>
        </p:spPr>
        <p:txBody>
          <a:bodyPr>
            <a:spAutoFit/>
          </a:bodyPr>
          <a:lstStyle/>
          <a:p>
            <a:pPr eaLnBrk="0" hangingPunct="0"/>
            <a:r>
              <a:rPr lang="en-US" sz="3800" b="1">
                <a:solidFill>
                  <a:schemeClr val="accent2"/>
                </a:solidFill>
                <a:latin typeface="Calibri" pitchFamily="34" charset="0"/>
              </a:rPr>
              <a:t>Yan Xiao, PhD</a:t>
            </a:r>
          </a:p>
          <a:p>
            <a:pPr eaLnBrk="0" hangingPunct="0"/>
            <a:endParaRPr lang="en-US" sz="2200" b="1">
              <a:latin typeface="Calibri" pitchFamily="34" charset="0"/>
            </a:endParaRPr>
          </a:p>
          <a:p>
            <a:pPr eaLnBrk="0" hangingPunct="0"/>
            <a:r>
              <a:rPr lang="en-US" sz="2200" b="1">
                <a:latin typeface="Calibri" pitchFamily="34" charset="0"/>
              </a:rPr>
              <a:t>Human Factors &amp; Patient Safety Research </a:t>
            </a:r>
          </a:p>
          <a:p>
            <a:pPr eaLnBrk="0" hangingPunct="0"/>
            <a:r>
              <a:rPr lang="en-US" sz="2200" b="1">
                <a:latin typeface="Calibri" pitchFamily="34" charset="0"/>
              </a:rPr>
              <a:t>Baylor Health Care System</a:t>
            </a:r>
          </a:p>
          <a:p>
            <a:pPr eaLnBrk="0" hangingPunct="0"/>
            <a:r>
              <a:rPr lang="en-US" sz="2200" b="1">
                <a:latin typeface="Calibri" pitchFamily="34" charset="0"/>
              </a:rPr>
              <a:t>Dallas, Texas</a:t>
            </a:r>
          </a:p>
          <a:p>
            <a:pPr eaLnBrk="0" hangingPunct="0"/>
            <a:endParaRPr lang="en-US" sz="2200" b="1">
              <a:latin typeface="Calibri" pitchFamily="34" charset="0"/>
            </a:endParaRPr>
          </a:p>
          <a:p>
            <a:pPr eaLnBrk="0" hangingPunct="0"/>
            <a:r>
              <a:rPr lang="en-US" sz="2200" b="1">
                <a:latin typeface="Calibri" pitchFamily="34" charset="0"/>
              </a:rPr>
              <a:t>Adjunct Professor, University of Texas at Arlington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500" smtClean="0"/>
              <a:t>The STEEEP® Climb to Quality</a:t>
            </a:r>
          </a:p>
        </p:txBody>
      </p:sp>
      <p:sp>
        <p:nvSpPr>
          <p:cNvPr id="24578" name="Rectangle 3"/>
          <p:cNvSpPr>
            <a:spLocks noGrp="1" noChangeArrowheads="1"/>
          </p:cNvSpPr>
          <p:nvPr>
            <p:ph type="body" idx="1"/>
          </p:nvPr>
        </p:nvSpPr>
        <p:spPr/>
        <p:txBody>
          <a:bodyPr/>
          <a:lstStyle/>
          <a:p>
            <a:pPr lvl="1" eaLnBrk="1" hangingPunct="1"/>
            <a:r>
              <a:rPr lang="en-US" sz="2100" b="1" u="sng" smtClean="0"/>
              <a:t>S</a:t>
            </a:r>
            <a:r>
              <a:rPr lang="en-US" sz="2100" smtClean="0"/>
              <a:t>afe – avoiding injury to patients from care that is intended to help them</a:t>
            </a:r>
          </a:p>
          <a:p>
            <a:pPr lvl="1" eaLnBrk="1" hangingPunct="1"/>
            <a:r>
              <a:rPr lang="en-US" sz="2100" b="1" u="sng" smtClean="0"/>
              <a:t>T</a:t>
            </a:r>
            <a:r>
              <a:rPr lang="en-US" sz="2100" smtClean="0"/>
              <a:t>imely – reducing waits and harmful delays</a:t>
            </a:r>
          </a:p>
          <a:p>
            <a:pPr lvl="1" eaLnBrk="1" hangingPunct="1"/>
            <a:r>
              <a:rPr lang="en-US" sz="2100" b="1" u="sng" smtClean="0"/>
              <a:t>E</a:t>
            </a:r>
            <a:r>
              <a:rPr lang="en-US" sz="2100" smtClean="0"/>
              <a:t>ffective - providing services based on scientific knowledge to all who could benefit and refraining from providing services to those not likely to benefit (avoiding overuse and underuse) </a:t>
            </a:r>
          </a:p>
          <a:p>
            <a:pPr lvl="1" eaLnBrk="1" hangingPunct="1"/>
            <a:r>
              <a:rPr lang="en-US" sz="2100" b="1" u="sng" smtClean="0"/>
              <a:t>E</a:t>
            </a:r>
            <a:r>
              <a:rPr lang="en-US" sz="2100" smtClean="0"/>
              <a:t>quitable - providing care that does not vary in quality because of personal characteristics such as gender, ethnicity, geographical location, and socioeconomic status </a:t>
            </a:r>
          </a:p>
          <a:p>
            <a:pPr lvl="1" eaLnBrk="1" hangingPunct="1"/>
            <a:r>
              <a:rPr lang="en-US" sz="2100" b="1" u="sng" smtClean="0"/>
              <a:t>E</a:t>
            </a:r>
            <a:r>
              <a:rPr lang="en-US" sz="2100" smtClean="0"/>
              <a:t>fficient – avoiding waste</a:t>
            </a:r>
          </a:p>
          <a:p>
            <a:pPr lvl="1" eaLnBrk="1" hangingPunct="1"/>
            <a:r>
              <a:rPr lang="en-US" sz="2100" b="1" u="sng" smtClean="0"/>
              <a:t>P</a:t>
            </a:r>
            <a:r>
              <a:rPr lang="en-US" sz="2100" smtClean="0"/>
              <a:t>atient Centered - providing care that is respectful of and responsive to individual patient preferences, needs, and values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76200" y="457200"/>
            <a:ext cx="8839200" cy="838200"/>
          </a:xfrm>
        </p:spPr>
        <p:txBody>
          <a:bodyPr rtlCol="0">
            <a:normAutofit fontScale="90000"/>
          </a:bodyPr>
          <a:lstStyle/>
          <a:p>
            <a:pPr eaLnBrk="1" fontAlgn="auto" hangingPunct="1">
              <a:spcAft>
                <a:spcPts val="0"/>
              </a:spcAft>
              <a:defRPr/>
            </a:pPr>
            <a:r>
              <a:rPr lang="en-US" dirty="0" smtClean="0"/>
              <a:t>Preventable Harms during Hospital Care</a:t>
            </a:r>
          </a:p>
        </p:txBody>
      </p:sp>
      <p:pic>
        <p:nvPicPr>
          <p:cNvPr id="26626" name="Picture 2"/>
          <p:cNvPicPr>
            <a:picLocks noChangeAspect="1" noChangeArrowheads="1"/>
          </p:cNvPicPr>
          <p:nvPr/>
        </p:nvPicPr>
        <p:blipFill>
          <a:blip r:embed="rId3"/>
          <a:srcRect/>
          <a:stretch>
            <a:fillRect/>
          </a:stretch>
        </p:blipFill>
        <p:spPr bwMode="auto">
          <a:xfrm>
            <a:off x="1143000" y="1524000"/>
            <a:ext cx="7086600" cy="4232275"/>
          </a:xfrm>
          <a:prstGeom prst="rect">
            <a:avLst/>
          </a:prstGeom>
          <a:noFill/>
          <a:ln w="9525">
            <a:noFill/>
            <a:miter lim="800000"/>
            <a:headEnd/>
            <a:tailEnd/>
          </a:ln>
        </p:spPr>
      </p:pic>
      <p:sp>
        <p:nvSpPr>
          <p:cNvPr id="26627" name="TextBox 4"/>
          <p:cNvSpPr txBox="1">
            <a:spLocks noChangeArrowheads="1"/>
          </p:cNvSpPr>
          <p:nvPr/>
        </p:nvSpPr>
        <p:spPr bwMode="auto">
          <a:xfrm>
            <a:off x="762000" y="6096000"/>
            <a:ext cx="2727325" cy="338138"/>
          </a:xfrm>
          <a:prstGeom prst="rect">
            <a:avLst/>
          </a:prstGeom>
          <a:noFill/>
          <a:ln w="9525">
            <a:noFill/>
            <a:miter lim="800000"/>
            <a:headEnd/>
            <a:tailEnd/>
          </a:ln>
        </p:spPr>
        <p:txBody>
          <a:bodyPr wrap="none">
            <a:spAutoFit/>
          </a:bodyPr>
          <a:lstStyle/>
          <a:p>
            <a:r>
              <a:rPr lang="en-US">
                <a:latin typeface="Calibri" pitchFamily="34" charset="0"/>
              </a:rPr>
              <a:t>Landrigan et al, NEJM 2010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8"/>
          <p:cNvSpPr txBox="1">
            <a:spLocks noGrp="1" noChangeArrowheads="1"/>
          </p:cNvSpPr>
          <p:nvPr/>
        </p:nvSpPr>
        <p:spPr bwMode="auto">
          <a:xfrm>
            <a:off x="6553200" y="6096000"/>
            <a:ext cx="1905000" cy="457200"/>
          </a:xfrm>
          <a:prstGeom prst="rect">
            <a:avLst/>
          </a:prstGeom>
          <a:noFill/>
          <a:ln w="9525">
            <a:noFill/>
            <a:miter lim="800000"/>
            <a:headEnd/>
            <a:tailEnd/>
          </a:ln>
        </p:spPr>
        <p:txBody>
          <a:bodyPr/>
          <a:lstStyle/>
          <a:p>
            <a:pPr algn="r" eaLnBrk="0" hangingPunct="0"/>
            <a:fld id="{75531230-E68C-46BD-9DB9-699784F754D3}" type="slidenum">
              <a:rPr lang="en-US" sz="1400">
                <a:latin typeface="Calibri" pitchFamily="34" charset="0"/>
              </a:rPr>
              <a:pPr algn="r" eaLnBrk="0" hangingPunct="0"/>
              <a:t>7</a:t>
            </a:fld>
            <a:endParaRPr lang="en-US" sz="1400">
              <a:latin typeface="Calibri" pitchFamily="34" charset="0"/>
            </a:endParaRPr>
          </a:p>
        </p:txBody>
      </p:sp>
      <p:sp>
        <p:nvSpPr>
          <p:cNvPr id="28674" name="Slide Number Placeholder 5"/>
          <p:cNvSpPr txBox="1">
            <a:spLocks noGrp="1"/>
          </p:cNvSpPr>
          <p:nvPr/>
        </p:nvSpPr>
        <p:spPr bwMode="auto">
          <a:xfrm>
            <a:off x="6553200" y="6096000"/>
            <a:ext cx="1905000" cy="457200"/>
          </a:xfrm>
          <a:prstGeom prst="rect">
            <a:avLst/>
          </a:prstGeom>
          <a:noFill/>
          <a:ln w="9525">
            <a:noFill/>
            <a:miter lim="800000"/>
            <a:headEnd/>
            <a:tailEnd/>
          </a:ln>
        </p:spPr>
        <p:txBody>
          <a:bodyPr/>
          <a:lstStyle/>
          <a:p>
            <a:pPr algn="r" eaLnBrk="0" hangingPunct="0"/>
            <a:fld id="{7D541975-614F-4D72-9FDA-1EB3125DB69E}" type="slidenum">
              <a:rPr lang="en-US" sz="1400">
                <a:latin typeface="Calibri" pitchFamily="34" charset="0"/>
              </a:rPr>
              <a:pPr algn="r" eaLnBrk="0" hangingPunct="0"/>
              <a:t>7</a:t>
            </a:fld>
            <a:endParaRPr lang="en-US" sz="1400">
              <a:latin typeface="Calibri" pitchFamily="34" charset="0"/>
            </a:endParaRPr>
          </a:p>
        </p:txBody>
      </p:sp>
      <p:sp>
        <p:nvSpPr>
          <p:cNvPr id="19459" name="Rectangle 2"/>
          <p:cNvSpPr>
            <a:spLocks noGrp="1" noChangeArrowheads="1"/>
          </p:cNvSpPr>
          <p:nvPr>
            <p:ph type="title" idx="4294967295"/>
          </p:nvPr>
        </p:nvSpPr>
        <p:spPr>
          <a:xfrm>
            <a:off x="852488" y="703263"/>
            <a:ext cx="7453312" cy="503237"/>
          </a:xfrm>
        </p:spPr>
        <p:txBody>
          <a:bodyPr rtlCol="0">
            <a:normAutofit fontScale="90000"/>
          </a:bodyPr>
          <a:lstStyle/>
          <a:p>
            <a:pPr eaLnBrk="1" fontAlgn="auto" hangingPunct="1">
              <a:spcAft>
                <a:spcPts val="0"/>
              </a:spcAft>
              <a:defRPr/>
            </a:pPr>
            <a:r>
              <a:rPr lang="en-US" sz="4000" b="1" dirty="0" smtClean="0">
                <a:solidFill>
                  <a:srgbClr val="00B0F0"/>
                </a:solidFill>
              </a:rPr>
              <a:t>Baylor Health Care System</a:t>
            </a:r>
          </a:p>
        </p:txBody>
      </p:sp>
      <p:sp>
        <p:nvSpPr>
          <p:cNvPr id="28676" name="Rectangle 5"/>
          <p:cNvSpPr>
            <a:spLocks noChangeArrowheads="1"/>
          </p:cNvSpPr>
          <p:nvPr/>
        </p:nvSpPr>
        <p:spPr bwMode="auto">
          <a:xfrm>
            <a:off x="304800" y="1447800"/>
            <a:ext cx="8229600" cy="4419600"/>
          </a:xfrm>
          <a:prstGeom prst="rect">
            <a:avLst/>
          </a:prstGeom>
          <a:noFill/>
          <a:ln w="9525">
            <a:noFill/>
            <a:miter lim="800000"/>
            <a:headEnd/>
            <a:tailEnd/>
          </a:ln>
        </p:spPr>
        <p:txBody>
          <a:bodyPr/>
          <a:lstStyle/>
          <a:p>
            <a:pPr marL="339725" indent="-339725" eaLnBrk="0" hangingPunct="0">
              <a:spcAft>
                <a:spcPts val="300"/>
              </a:spcAft>
              <a:buFontTx/>
              <a:buChar char="•"/>
            </a:pPr>
            <a:r>
              <a:rPr lang="en-US" sz="2000">
                <a:latin typeface="Calibri" pitchFamily="34" charset="0"/>
              </a:rPr>
              <a:t>Integrated health care system in </a:t>
            </a:r>
            <a:r>
              <a:rPr lang="en-US" sz="2000">
                <a:solidFill>
                  <a:schemeClr val="accent2"/>
                </a:solidFill>
                <a:latin typeface="Calibri" pitchFamily="34" charset="0"/>
              </a:rPr>
              <a:t>Dallas-Fort Worth, Texas</a:t>
            </a:r>
          </a:p>
          <a:p>
            <a:pPr marL="915988" lvl="1" indent="-285750" eaLnBrk="0" hangingPunct="0">
              <a:spcAft>
                <a:spcPts val="300"/>
              </a:spcAft>
              <a:buFontTx/>
              <a:buChar char="–"/>
            </a:pPr>
            <a:r>
              <a:rPr lang="en-US">
                <a:latin typeface="Calibri" pitchFamily="34" charset="0"/>
              </a:rPr>
              <a:t>30 owned, leased, ventured, and affiliated hospitals </a:t>
            </a:r>
          </a:p>
          <a:p>
            <a:pPr marL="915988" lvl="1" indent="-285750" eaLnBrk="0" hangingPunct="0">
              <a:spcAft>
                <a:spcPts val="300"/>
              </a:spcAft>
              <a:buFontTx/>
              <a:buChar char="–"/>
            </a:pPr>
            <a:r>
              <a:rPr lang="en-US">
                <a:latin typeface="Calibri" pitchFamily="34" charset="0"/>
              </a:rPr>
              <a:t>27 joint ventured ambulatory surgical centers</a:t>
            </a:r>
          </a:p>
          <a:p>
            <a:pPr marL="915988" lvl="1" indent="-285750" eaLnBrk="0" hangingPunct="0">
              <a:spcAft>
                <a:spcPts val="300"/>
              </a:spcAft>
              <a:buFontTx/>
              <a:buChar char="–"/>
            </a:pPr>
            <a:r>
              <a:rPr lang="en-US">
                <a:latin typeface="Calibri" pitchFamily="34" charset="0"/>
              </a:rPr>
              <a:t>180 HealthTexas ambulatory care</a:t>
            </a:r>
            <a:br>
              <a:rPr lang="en-US">
                <a:latin typeface="Calibri" pitchFamily="34" charset="0"/>
              </a:rPr>
            </a:br>
            <a:r>
              <a:rPr lang="en-US">
                <a:latin typeface="Calibri" pitchFamily="34" charset="0"/>
              </a:rPr>
              <a:t>locations: 600 physicians</a:t>
            </a:r>
          </a:p>
          <a:p>
            <a:pPr marL="915988" lvl="1" indent="-285750" eaLnBrk="0" hangingPunct="0">
              <a:spcAft>
                <a:spcPts val="300"/>
              </a:spcAft>
              <a:buFontTx/>
              <a:buChar char="–"/>
            </a:pPr>
            <a:r>
              <a:rPr lang="en-US">
                <a:latin typeface="Calibri" pitchFamily="34" charset="0"/>
              </a:rPr>
              <a:t>4,631 physicians on staff</a:t>
            </a:r>
          </a:p>
          <a:p>
            <a:pPr marL="915988" lvl="1" indent="-285750" eaLnBrk="0" hangingPunct="0">
              <a:spcAft>
                <a:spcPts val="300"/>
              </a:spcAft>
              <a:buFontTx/>
              <a:buChar char="–"/>
            </a:pPr>
            <a:r>
              <a:rPr lang="en-US">
                <a:latin typeface="Calibri" pitchFamily="34" charset="0"/>
              </a:rPr>
              <a:t>72 Satellite outpatient facilities – </a:t>
            </a:r>
            <a:br>
              <a:rPr lang="en-US">
                <a:latin typeface="Calibri" pitchFamily="34" charset="0"/>
              </a:rPr>
            </a:br>
            <a:r>
              <a:rPr lang="en-US">
                <a:latin typeface="Calibri" pitchFamily="34" charset="0"/>
              </a:rPr>
              <a:t>imaging, rehabilitation, and pain</a:t>
            </a:r>
          </a:p>
          <a:p>
            <a:pPr marL="339725" indent="-339725" eaLnBrk="0" hangingPunct="0">
              <a:spcAft>
                <a:spcPts val="300"/>
              </a:spcAft>
              <a:buFontTx/>
              <a:buChar char="•"/>
            </a:pPr>
            <a:r>
              <a:rPr lang="en-US" sz="2000">
                <a:latin typeface="Calibri" pitchFamily="34" charset="0"/>
              </a:rPr>
              <a:t>3,534 beds</a:t>
            </a:r>
          </a:p>
          <a:p>
            <a:pPr marL="339725" indent="-339725" eaLnBrk="0" hangingPunct="0">
              <a:spcAft>
                <a:spcPts val="300"/>
              </a:spcAft>
              <a:buFontTx/>
              <a:buChar char="•"/>
            </a:pPr>
            <a:r>
              <a:rPr lang="en-US" sz="2000">
                <a:latin typeface="Calibri" pitchFamily="34" charset="0"/>
              </a:rPr>
              <a:t>20,000 employees</a:t>
            </a:r>
          </a:p>
          <a:p>
            <a:pPr marL="339725" indent="-339725" eaLnBrk="0" hangingPunct="0">
              <a:spcAft>
                <a:spcPts val="300"/>
              </a:spcAft>
              <a:buFontTx/>
              <a:buChar char="•"/>
            </a:pPr>
            <a:r>
              <a:rPr lang="en-US" sz="2000">
                <a:latin typeface="Calibri" pitchFamily="34" charset="0"/>
              </a:rPr>
              <a:t>2.6 million patient encounters/year</a:t>
            </a:r>
          </a:p>
          <a:p>
            <a:pPr marL="339725" indent="-339725" eaLnBrk="0" hangingPunct="0">
              <a:spcAft>
                <a:spcPts val="300"/>
              </a:spcAft>
              <a:buFontTx/>
              <a:buChar char="•"/>
            </a:pPr>
            <a:r>
              <a:rPr lang="en-US" sz="2000">
                <a:latin typeface="Calibri" pitchFamily="34" charset="0"/>
              </a:rPr>
              <a:t>130,000 admissions/year</a:t>
            </a:r>
          </a:p>
          <a:p>
            <a:pPr marL="339725" indent="-339725" eaLnBrk="0" hangingPunct="0">
              <a:spcAft>
                <a:spcPts val="300"/>
              </a:spcAft>
              <a:buFontTx/>
              <a:buChar char="•"/>
            </a:pPr>
            <a:r>
              <a:rPr lang="en-US" sz="2000">
                <a:latin typeface="Calibri" pitchFamily="34" charset="0"/>
              </a:rPr>
              <a:t>$4.1 billion net operating revenue</a:t>
            </a:r>
          </a:p>
          <a:p>
            <a:pPr marL="339725" indent="-339725" eaLnBrk="0" hangingPunct="0">
              <a:spcAft>
                <a:spcPts val="300"/>
              </a:spcAft>
              <a:buFontTx/>
              <a:buChar char="•"/>
            </a:pPr>
            <a:r>
              <a:rPr lang="en-US" sz="2000">
                <a:latin typeface="Calibri" pitchFamily="34" charset="0"/>
              </a:rPr>
              <a:t>Baylor Research Institute</a:t>
            </a:r>
          </a:p>
        </p:txBody>
      </p:sp>
      <p:pic>
        <p:nvPicPr>
          <p:cNvPr id="28677" name="Picture 10" descr="Baylor University Medical Center at Dallas"/>
          <p:cNvPicPr>
            <a:picLocks noChangeAspect="1" noChangeArrowheads="1"/>
          </p:cNvPicPr>
          <p:nvPr/>
        </p:nvPicPr>
        <p:blipFill>
          <a:blip r:embed="rId3"/>
          <a:srcRect/>
          <a:stretch>
            <a:fillRect/>
          </a:stretch>
        </p:blipFill>
        <p:spPr bwMode="auto">
          <a:xfrm>
            <a:off x="5486400" y="2743200"/>
            <a:ext cx="3276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txBox="1">
            <a:spLocks noGrp="1"/>
          </p:cNvSpPr>
          <p:nvPr/>
        </p:nvSpPr>
        <p:spPr bwMode="auto">
          <a:xfrm>
            <a:off x="8534400" y="6553200"/>
            <a:ext cx="609600" cy="304800"/>
          </a:xfrm>
          <a:prstGeom prst="rect">
            <a:avLst/>
          </a:prstGeom>
          <a:noFill/>
          <a:ln w="9525">
            <a:noFill/>
            <a:miter lim="800000"/>
            <a:headEnd/>
            <a:tailEnd/>
          </a:ln>
        </p:spPr>
        <p:txBody>
          <a:bodyPr/>
          <a:lstStyle/>
          <a:p>
            <a:pPr algn="r"/>
            <a:fld id="{4D50B0B4-82E8-4FEC-8CA1-A1ABF7E0F8D3}" type="slidenum">
              <a:rPr lang="en-US" sz="1400">
                <a:latin typeface="Calibri" pitchFamily="34" charset="0"/>
              </a:rPr>
              <a:pPr algn="r"/>
              <a:t>8</a:t>
            </a:fld>
            <a:endParaRPr lang="en-US" sz="1400">
              <a:latin typeface="Calibri" pitchFamily="34" charset="0"/>
            </a:endParaRPr>
          </a:p>
        </p:txBody>
      </p:sp>
      <p:pic>
        <p:nvPicPr>
          <p:cNvPr id="30722" name="Picture 6" descr="https://lh6.googleusercontent.com/-YVO0j8c-NZQ/T9ObBOLQqLI/AAAAAAAABzM/w1bqwiT41UI/s622/DSC_3723.JPG"/>
          <p:cNvPicPr>
            <a:picLocks noChangeAspect="1" noChangeArrowheads="1"/>
          </p:cNvPicPr>
          <p:nvPr/>
        </p:nvPicPr>
        <p:blipFill>
          <a:blip r:embed="rId3"/>
          <a:srcRect/>
          <a:stretch>
            <a:fillRect/>
          </a:stretch>
        </p:blipFill>
        <p:spPr bwMode="auto">
          <a:xfrm>
            <a:off x="1524000" y="1219200"/>
            <a:ext cx="592455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229600" cy="5791200"/>
          </a:xfrm>
        </p:spPr>
        <p:txBody>
          <a:bodyPr rtlCol="0">
            <a:normAutofit/>
          </a:bodyPr>
          <a:lstStyle/>
          <a:p>
            <a:pPr eaLnBrk="1" fontAlgn="auto" hangingPunct="1">
              <a:spcAft>
                <a:spcPts val="0"/>
              </a:spcAft>
              <a:buFont typeface="Arial" pitchFamily="34" charset="0"/>
              <a:buChar char="•"/>
              <a:defRPr/>
            </a:pPr>
            <a:r>
              <a:rPr lang="en-US" sz="2400" dirty="0" smtClean="0">
                <a:solidFill>
                  <a:schemeClr val="bg1">
                    <a:lumMod val="50000"/>
                  </a:schemeClr>
                </a:solidFill>
              </a:rPr>
              <a:t>Healthcare context</a:t>
            </a: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endParaRPr lang="en-US" sz="2400" dirty="0" smtClean="0">
              <a:solidFill>
                <a:schemeClr val="bg1">
                  <a:lumMod val="50000"/>
                </a:schemeClr>
              </a:solidFill>
            </a:endParaRPr>
          </a:p>
          <a:p>
            <a:pPr eaLnBrk="1" fontAlgn="auto" hangingPunct="1">
              <a:spcAft>
                <a:spcPts val="0"/>
              </a:spcAft>
              <a:buFont typeface="Arial" pitchFamily="34" charset="0"/>
              <a:buChar char="•"/>
              <a:defRPr/>
            </a:pPr>
            <a:r>
              <a:rPr lang="en-US" sz="6600" b="1" dirty="0" smtClean="0">
                <a:solidFill>
                  <a:srgbClr val="FF0000"/>
                </a:solidFill>
              </a:rPr>
              <a:t>Task “paradigms”</a:t>
            </a:r>
          </a:p>
          <a:p>
            <a:pPr marL="342900" lvl="1" indent="-342900" eaLnBrk="1" fontAlgn="auto" hangingPunct="1">
              <a:spcAft>
                <a:spcPts val="0"/>
              </a:spcAft>
              <a:buFont typeface="Arial" pitchFamily="34" charset="0"/>
              <a:buNone/>
              <a:defRPr/>
            </a:pPr>
            <a:endParaRPr lang="en-US" sz="3600" dirty="0" smtClean="0"/>
          </a:p>
          <a:p>
            <a:pPr marL="342900" lvl="1" indent="-342900" eaLnBrk="1" fontAlgn="auto" hangingPunct="1">
              <a:spcAft>
                <a:spcPts val="0"/>
              </a:spcAft>
              <a:buFont typeface="Arial" pitchFamily="34" charset="0"/>
              <a:buNone/>
              <a:defRPr/>
            </a:pPr>
            <a:r>
              <a:rPr lang="en-US" sz="3600" i="1" dirty="0" smtClean="0"/>
              <a:t>The Collaborative Work Patterns</a:t>
            </a:r>
          </a:p>
          <a:p>
            <a:pPr eaLnBrk="1" fontAlgn="auto" hangingPunct="1">
              <a:spcAft>
                <a:spcPts val="0"/>
              </a:spcAft>
              <a:buFont typeface="Arial" pitchFamily="34" charset="0"/>
              <a:buNone/>
              <a:defRPr/>
            </a:pPr>
            <a:endParaRPr lang="en-US" sz="4000" dirty="0" smtClean="0"/>
          </a:p>
          <a:p>
            <a:pPr eaLnBrk="1" fontAlgn="auto" hangingPunct="1">
              <a:spcAft>
                <a:spcPts val="0"/>
              </a:spcAft>
              <a:buFont typeface="Arial" pitchFamily="34" charset="0"/>
              <a:buChar char="•"/>
              <a:defRPr/>
            </a:pPr>
            <a:r>
              <a:rPr lang="en-US" sz="2400" dirty="0" smtClean="0">
                <a:solidFill>
                  <a:schemeClr val="bg1">
                    <a:lumMod val="50000"/>
                  </a:schemeClr>
                </a:solidFill>
              </a:rPr>
              <a:t>Theoretical frameworks</a:t>
            </a:r>
          </a:p>
          <a:p>
            <a:pPr eaLnBrk="1" fontAlgn="auto" hangingPunct="1">
              <a:spcAft>
                <a:spcPts val="0"/>
              </a:spcAft>
              <a:buFont typeface="Arial" pitchFamily="34" charset="0"/>
              <a:buChar char="•"/>
              <a:defRPr/>
            </a:pPr>
            <a:r>
              <a:rPr lang="en-US" sz="2400" dirty="0" smtClean="0">
                <a:solidFill>
                  <a:schemeClr val="bg1">
                    <a:lumMod val="50000"/>
                  </a:schemeClr>
                </a:solidFill>
              </a:rPr>
              <a:t>Practical impact</a:t>
            </a:r>
            <a:endParaRPr lang="en-US" sz="2400"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DFDFD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FDFD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1914</Words>
  <Application>Microsoft Office PowerPoint</Application>
  <PresentationFormat>On-screen Show (4:3)</PresentationFormat>
  <Paragraphs>384</Paragraphs>
  <Slides>49</Slides>
  <Notes>49</Notes>
  <HiddenSlides>0</HiddenSlides>
  <MMClips>0</MMClips>
  <ScaleCrop>false</ScaleCrop>
  <HeadingPairs>
    <vt:vector size="8" baseType="variant">
      <vt:variant>
        <vt:lpstr>Fonts Used</vt:lpstr>
      </vt:variant>
      <vt:variant>
        <vt:i4>10</vt:i4>
      </vt:variant>
      <vt:variant>
        <vt:lpstr>Design Template</vt:lpstr>
      </vt:variant>
      <vt:variant>
        <vt:i4>3</vt:i4>
      </vt:variant>
      <vt:variant>
        <vt:lpstr>Embedded OLE Servers</vt:lpstr>
      </vt:variant>
      <vt:variant>
        <vt:i4>2</vt:i4>
      </vt:variant>
      <vt:variant>
        <vt:lpstr>Slide Titles</vt:lpstr>
      </vt:variant>
      <vt:variant>
        <vt:i4>49</vt:i4>
      </vt:variant>
    </vt:vector>
  </HeadingPairs>
  <TitlesOfParts>
    <vt:vector size="64" baseType="lpstr">
      <vt:lpstr>Arial</vt:lpstr>
      <vt:lpstr>Calibri</vt:lpstr>
      <vt:lpstr>맑은 고딕</vt:lpstr>
      <vt:lpstr>Wingdings</vt:lpstr>
      <vt:lpstr>Times New Roman</vt:lpstr>
      <vt:lpstr>Tw Cen MT</vt:lpstr>
      <vt:lpstr>SimSun</vt:lpstr>
      <vt:lpstr>Tahoma</vt:lpstr>
      <vt:lpstr>Times</vt:lpstr>
      <vt:lpstr>Palatino Linotype</vt:lpstr>
      <vt:lpstr>Office Theme</vt:lpstr>
      <vt:lpstr>Office Theme</vt:lpstr>
      <vt:lpstr>Office Theme</vt:lpstr>
      <vt:lpstr>Visio</vt:lpstr>
      <vt:lpstr>Image</vt:lpstr>
      <vt:lpstr>Computer Supported Cooperative Work:  Task paradigms, theoretical frameworks, and practical impact </vt:lpstr>
      <vt:lpstr>Slide 2</vt:lpstr>
      <vt:lpstr>Slide 3</vt:lpstr>
      <vt:lpstr>The STEEEP® Climb to Quality*</vt:lpstr>
      <vt:lpstr>The STEEEP® Climb to Quality</vt:lpstr>
      <vt:lpstr>Preventable Harms during Hospital Care</vt:lpstr>
      <vt:lpstr>Baylor Health Care System</vt:lpstr>
      <vt:lpstr>Slide 8</vt:lpstr>
      <vt:lpstr>Slide 9</vt:lpstr>
      <vt:lpstr>Slide 10</vt:lpstr>
      <vt:lpstr>Slide 11</vt:lpstr>
      <vt:lpstr>Slide 12</vt:lpstr>
      <vt:lpstr>Slide 13</vt:lpstr>
      <vt:lpstr>Slide 14</vt:lpstr>
      <vt:lpstr>Slide 15</vt:lpstr>
      <vt:lpstr>Slide 16</vt:lpstr>
      <vt:lpstr>“Distributed Cognition”</vt:lpstr>
      <vt:lpstr>Slide 18</vt:lpstr>
      <vt:lpstr>Slide 19</vt:lpstr>
      <vt:lpstr>Slide 20</vt:lpstr>
      <vt:lpstr>Slide 21</vt:lpstr>
      <vt:lpstr>“Information hubs” (Scupelli 2011)</vt:lpstr>
      <vt:lpstr>Information Hub Design</vt:lpstr>
      <vt:lpstr>“Conversation as Communication” (Coiera, 2000)</vt:lpstr>
      <vt:lpstr>Conversation in intensive care </vt:lpstr>
      <vt:lpstr>“Trajectory” (Faraj &amp; Xiao, 2006)</vt:lpstr>
      <vt:lpstr>Slide 27</vt:lpstr>
      <vt:lpstr>Slide 28</vt:lpstr>
      <vt:lpstr>Coordination of … Expectations about Trajectories</vt:lpstr>
      <vt:lpstr>Coordination of Expectations</vt:lpstr>
      <vt:lpstr>“Information Arena”</vt:lpstr>
      <vt:lpstr>Herbert Clark’s Collaborative model of communication</vt:lpstr>
      <vt:lpstr>Slide 33</vt:lpstr>
      <vt:lpstr>Slide 34</vt:lpstr>
      <vt:lpstr>Slide 35</vt:lpstr>
      <vt:lpstr>Slide 36</vt:lpstr>
      <vt:lpstr>Slide 37</vt:lpstr>
      <vt:lpstr>Slide 38</vt:lpstr>
      <vt:lpstr>Slide 39</vt:lpstr>
      <vt:lpstr>Accidental CSCW System: Technological implications</vt:lpstr>
      <vt:lpstr>Slide 41</vt:lpstr>
      <vt:lpstr>Slide 42</vt:lpstr>
      <vt:lpstr>Desirable features of a “Rounding Partner”</vt:lpstr>
      <vt:lpstr>Slide 44</vt:lpstr>
      <vt:lpstr>Design principles for coordination</vt:lpstr>
      <vt:lpstr>Acknowledgement </vt:lpstr>
      <vt:lpstr>Slide 47</vt:lpstr>
      <vt:lpstr>On-Going Research on  Collaborative Work</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Context</dc:title>
  <dc:creator/>
  <cp:lastModifiedBy>YXiao</cp:lastModifiedBy>
  <cp:revision>209</cp:revision>
  <dcterms:created xsi:type="dcterms:W3CDTF">2006-08-16T00:00:00Z</dcterms:created>
  <dcterms:modified xsi:type="dcterms:W3CDTF">2013-02-24T15:35:56Z</dcterms:modified>
</cp:coreProperties>
</file>